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80" r:id="rId18"/>
    <p:sldId id="271" r:id="rId19"/>
    <p:sldId id="272" r:id="rId20"/>
    <p:sldId id="273" r:id="rId21"/>
    <p:sldId id="274" r:id="rId22"/>
    <p:sldId id="275" r:id="rId23"/>
    <p:sldId id="279" r:id="rId24"/>
    <p:sldId id="276" r:id="rId25"/>
    <p:sldId id="27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96"/>
    <p:restoredTop sz="94694"/>
  </p:normalViewPr>
  <p:slideViewPr>
    <p:cSldViewPr snapToGrid="0">
      <p:cViewPr varScale="1">
        <p:scale>
          <a:sx n="121" d="100"/>
          <a:sy n="121" d="100"/>
        </p:scale>
        <p:origin x="10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9111F-C8A4-FF4F-A682-85E1A652184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36C3832-DC61-A340-9DAB-8822B6FB68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6ADFBB0-B74D-B647-A920-BAE6FF99ECAB}"/>
              </a:ext>
            </a:extLst>
          </p:cNvPr>
          <p:cNvSpPr>
            <a:spLocks noGrp="1"/>
          </p:cNvSpPr>
          <p:nvPr>
            <p:ph type="dt" sz="half" idx="10"/>
          </p:nvPr>
        </p:nvSpPr>
        <p:spPr/>
        <p:txBody>
          <a:bodyPr/>
          <a:lstStyle/>
          <a:p>
            <a:fld id="{190E250E-866D-6A40-A927-F2587FF2B213}" type="datetimeFigureOut">
              <a:rPr lang="en-US" altLang="zh-CN" smtClean="0"/>
              <a:t>6/10/21</a:t>
            </a:fld>
            <a:endParaRPr lang="zh-CN" altLang="en-US"/>
          </a:p>
        </p:txBody>
      </p:sp>
      <p:sp>
        <p:nvSpPr>
          <p:cNvPr id="5" name="页脚占位符 4">
            <a:extLst>
              <a:ext uri="{FF2B5EF4-FFF2-40B4-BE49-F238E27FC236}">
                <a16:creationId xmlns:a16="http://schemas.microsoft.com/office/drawing/2014/main" id="{C22054F5-F92F-A243-8F06-46ED3B7A6B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9BFB65-2EA6-4946-A683-ADA21C1B9945}"/>
              </a:ext>
            </a:extLst>
          </p:cNvPr>
          <p:cNvSpPr>
            <a:spLocks noGrp="1"/>
          </p:cNvSpPr>
          <p:nvPr>
            <p:ph type="sldNum" sz="quarter" idx="12"/>
          </p:nvPr>
        </p:nvSpPr>
        <p:spPr/>
        <p:txBody>
          <a:body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218887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3FF10-9E8D-FC45-8841-436167B923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FE2A499-8846-C44A-AC76-DE9257817FF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502713-67AD-0442-9F3A-D19A1EE8DE6B}"/>
              </a:ext>
            </a:extLst>
          </p:cNvPr>
          <p:cNvSpPr>
            <a:spLocks noGrp="1"/>
          </p:cNvSpPr>
          <p:nvPr>
            <p:ph type="dt" sz="half" idx="10"/>
          </p:nvPr>
        </p:nvSpPr>
        <p:spPr/>
        <p:txBody>
          <a:bodyPr/>
          <a:lstStyle/>
          <a:p>
            <a:fld id="{190E250E-866D-6A40-A927-F2587FF2B213}" type="datetimeFigureOut">
              <a:rPr lang="en-US" altLang="zh-CN" smtClean="0"/>
              <a:t>6/10/21</a:t>
            </a:fld>
            <a:endParaRPr lang="zh-CN" altLang="en-US"/>
          </a:p>
        </p:txBody>
      </p:sp>
      <p:sp>
        <p:nvSpPr>
          <p:cNvPr id="5" name="页脚占位符 4">
            <a:extLst>
              <a:ext uri="{FF2B5EF4-FFF2-40B4-BE49-F238E27FC236}">
                <a16:creationId xmlns:a16="http://schemas.microsoft.com/office/drawing/2014/main" id="{41FCCC7C-F4D3-7B43-8DC1-5F1E583983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75700B-5EDE-F748-AEC6-823CBD1ADBF1}"/>
              </a:ext>
            </a:extLst>
          </p:cNvPr>
          <p:cNvSpPr>
            <a:spLocks noGrp="1"/>
          </p:cNvSpPr>
          <p:nvPr>
            <p:ph type="sldNum" sz="quarter" idx="12"/>
          </p:nvPr>
        </p:nvSpPr>
        <p:spPr/>
        <p:txBody>
          <a:body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1304879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6B9FAC-201F-8044-BA4C-110ADFC6265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D7BD765-E42D-EA46-BDB0-E0585A8A63C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006520-5CA6-EB4D-9EB5-BB1645A6D1A3}"/>
              </a:ext>
            </a:extLst>
          </p:cNvPr>
          <p:cNvSpPr>
            <a:spLocks noGrp="1"/>
          </p:cNvSpPr>
          <p:nvPr>
            <p:ph type="dt" sz="half" idx="10"/>
          </p:nvPr>
        </p:nvSpPr>
        <p:spPr/>
        <p:txBody>
          <a:bodyPr/>
          <a:lstStyle/>
          <a:p>
            <a:fld id="{190E250E-866D-6A40-A927-F2587FF2B213}" type="datetimeFigureOut">
              <a:rPr lang="en-US" altLang="zh-CN" smtClean="0"/>
              <a:t>6/10/21</a:t>
            </a:fld>
            <a:endParaRPr lang="zh-CN" altLang="en-US"/>
          </a:p>
        </p:txBody>
      </p:sp>
      <p:sp>
        <p:nvSpPr>
          <p:cNvPr id="5" name="页脚占位符 4">
            <a:extLst>
              <a:ext uri="{FF2B5EF4-FFF2-40B4-BE49-F238E27FC236}">
                <a16:creationId xmlns:a16="http://schemas.microsoft.com/office/drawing/2014/main" id="{AD408738-8403-9B4E-A469-8BEA39780B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CC56CB-19D3-4B4A-8371-17DB4C88F7E7}"/>
              </a:ext>
            </a:extLst>
          </p:cNvPr>
          <p:cNvSpPr>
            <a:spLocks noGrp="1"/>
          </p:cNvSpPr>
          <p:nvPr>
            <p:ph type="sldNum" sz="quarter" idx="12"/>
          </p:nvPr>
        </p:nvSpPr>
        <p:spPr/>
        <p:txBody>
          <a:body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117491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DF4A9-FA20-C048-A891-FFF7E6D5B9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F44CA9-9C68-7345-9170-213736BE00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337DE6-7585-DD49-8A15-402A2B6304BD}"/>
              </a:ext>
            </a:extLst>
          </p:cNvPr>
          <p:cNvSpPr>
            <a:spLocks noGrp="1"/>
          </p:cNvSpPr>
          <p:nvPr>
            <p:ph type="dt" sz="half" idx="10"/>
          </p:nvPr>
        </p:nvSpPr>
        <p:spPr/>
        <p:txBody>
          <a:bodyPr/>
          <a:lstStyle/>
          <a:p>
            <a:fld id="{190E250E-866D-6A40-A927-F2587FF2B213}" type="datetimeFigureOut">
              <a:rPr lang="en-US" altLang="zh-CN" smtClean="0"/>
              <a:t>6/10/21</a:t>
            </a:fld>
            <a:endParaRPr lang="zh-CN" altLang="en-US"/>
          </a:p>
        </p:txBody>
      </p:sp>
      <p:sp>
        <p:nvSpPr>
          <p:cNvPr id="5" name="页脚占位符 4">
            <a:extLst>
              <a:ext uri="{FF2B5EF4-FFF2-40B4-BE49-F238E27FC236}">
                <a16:creationId xmlns:a16="http://schemas.microsoft.com/office/drawing/2014/main" id="{EA054C58-F6F9-1C4E-9CCE-4D50F66D6F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46BF9D-0CB7-9149-B2FA-87288E6869D2}"/>
              </a:ext>
            </a:extLst>
          </p:cNvPr>
          <p:cNvSpPr>
            <a:spLocks noGrp="1"/>
          </p:cNvSpPr>
          <p:nvPr>
            <p:ph type="sldNum" sz="quarter" idx="12"/>
          </p:nvPr>
        </p:nvSpPr>
        <p:spPr/>
        <p:txBody>
          <a:body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7253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AC9B8-A160-5C46-A7D1-B651BB89FC5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32D2A58-3E02-6341-A35B-A04398B78D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756A512-06FA-CE43-8D3A-0A914B9CB77D}"/>
              </a:ext>
            </a:extLst>
          </p:cNvPr>
          <p:cNvSpPr>
            <a:spLocks noGrp="1"/>
          </p:cNvSpPr>
          <p:nvPr>
            <p:ph type="dt" sz="half" idx="10"/>
          </p:nvPr>
        </p:nvSpPr>
        <p:spPr/>
        <p:txBody>
          <a:bodyPr/>
          <a:lstStyle/>
          <a:p>
            <a:fld id="{190E250E-866D-6A40-A927-F2587FF2B213}" type="datetimeFigureOut">
              <a:rPr lang="en-US" altLang="zh-CN" smtClean="0"/>
              <a:t>6/10/21</a:t>
            </a:fld>
            <a:endParaRPr lang="zh-CN" altLang="en-US"/>
          </a:p>
        </p:txBody>
      </p:sp>
      <p:sp>
        <p:nvSpPr>
          <p:cNvPr id="5" name="页脚占位符 4">
            <a:extLst>
              <a:ext uri="{FF2B5EF4-FFF2-40B4-BE49-F238E27FC236}">
                <a16:creationId xmlns:a16="http://schemas.microsoft.com/office/drawing/2014/main" id="{DFDFC306-FC7E-5545-9C16-3CC97EBD6A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1794A0-C674-774E-A5B8-A35B32ED1638}"/>
              </a:ext>
            </a:extLst>
          </p:cNvPr>
          <p:cNvSpPr>
            <a:spLocks noGrp="1"/>
          </p:cNvSpPr>
          <p:nvPr>
            <p:ph type="sldNum" sz="quarter" idx="12"/>
          </p:nvPr>
        </p:nvSpPr>
        <p:spPr/>
        <p:txBody>
          <a:body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3863135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58E2B-CABC-7A48-A10F-D2ACCF03BE2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30CF6A-CEE8-6E4D-B4D7-2191A1551AF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427CD3-6C60-264E-AED4-0A0B0E0731B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3FF9618-8DE3-4840-9809-53C886332D59}"/>
              </a:ext>
            </a:extLst>
          </p:cNvPr>
          <p:cNvSpPr>
            <a:spLocks noGrp="1"/>
          </p:cNvSpPr>
          <p:nvPr>
            <p:ph type="dt" sz="half" idx="10"/>
          </p:nvPr>
        </p:nvSpPr>
        <p:spPr/>
        <p:txBody>
          <a:bodyPr/>
          <a:lstStyle/>
          <a:p>
            <a:fld id="{190E250E-866D-6A40-A927-F2587FF2B213}" type="datetimeFigureOut">
              <a:rPr lang="en-US" altLang="zh-CN" smtClean="0"/>
              <a:t>6/10/21</a:t>
            </a:fld>
            <a:endParaRPr lang="zh-CN" altLang="en-US"/>
          </a:p>
        </p:txBody>
      </p:sp>
      <p:sp>
        <p:nvSpPr>
          <p:cNvPr id="6" name="页脚占位符 5">
            <a:extLst>
              <a:ext uri="{FF2B5EF4-FFF2-40B4-BE49-F238E27FC236}">
                <a16:creationId xmlns:a16="http://schemas.microsoft.com/office/drawing/2014/main" id="{1B42B626-77BD-9F49-96E9-9D6293594A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E9F777-57B9-3E45-B6EE-B00FE0977980}"/>
              </a:ext>
            </a:extLst>
          </p:cNvPr>
          <p:cNvSpPr>
            <a:spLocks noGrp="1"/>
          </p:cNvSpPr>
          <p:nvPr>
            <p:ph type="sldNum" sz="quarter" idx="12"/>
          </p:nvPr>
        </p:nvSpPr>
        <p:spPr/>
        <p:txBody>
          <a:body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397733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3BA50-A8E8-0D41-843F-C697E3A2A36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DDDEF8-5FBE-D943-8610-6ED4711221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EFFEA67-F80E-4040-A5FF-26E0A8A4374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1B31E7-9A89-8B4C-B7B8-AF18698BD3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DB7EC5-93F8-2E4F-BB91-0AD5BAF32B6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ED8AC2-8D02-1F44-821E-A82B9F7B297D}"/>
              </a:ext>
            </a:extLst>
          </p:cNvPr>
          <p:cNvSpPr>
            <a:spLocks noGrp="1"/>
          </p:cNvSpPr>
          <p:nvPr>
            <p:ph type="dt" sz="half" idx="10"/>
          </p:nvPr>
        </p:nvSpPr>
        <p:spPr/>
        <p:txBody>
          <a:bodyPr/>
          <a:lstStyle/>
          <a:p>
            <a:fld id="{190E250E-866D-6A40-A927-F2587FF2B213}" type="datetimeFigureOut">
              <a:rPr lang="en-US" altLang="zh-CN" smtClean="0"/>
              <a:t>6/10/21</a:t>
            </a:fld>
            <a:endParaRPr lang="zh-CN" altLang="en-US"/>
          </a:p>
        </p:txBody>
      </p:sp>
      <p:sp>
        <p:nvSpPr>
          <p:cNvPr id="8" name="页脚占位符 7">
            <a:extLst>
              <a:ext uri="{FF2B5EF4-FFF2-40B4-BE49-F238E27FC236}">
                <a16:creationId xmlns:a16="http://schemas.microsoft.com/office/drawing/2014/main" id="{43BD2931-2CAD-A348-917F-CCE821B7EE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772A42B-FD31-E24A-AD48-0E779F7CF03F}"/>
              </a:ext>
            </a:extLst>
          </p:cNvPr>
          <p:cNvSpPr>
            <a:spLocks noGrp="1"/>
          </p:cNvSpPr>
          <p:nvPr>
            <p:ph type="sldNum" sz="quarter" idx="12"/>
          </p:nvPr>
        </p:nvSpPr>
        <p:spPr/>
        <p:txBody>
          <a:body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2540251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01DDD-6D5F-1643-9A57-0D63FA7C53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5291B2-3B2D-AF4F-9EB5-81FDAF98967F}"/>
              </a:ext>
            </a:extLst>
          </p:cNvPr>
          <p:cNvSpPr>
            <a:spLocks noGrp="1"/>
          </p:cNvSpPr>
          <p:nvPr>
            <p:ph type="dt" sz="half" idx="10"/>
          </p:nvPr>
        </p:nvSpPr>
        <p:spPr/>
        <p:txBody>
          <a:bodyPr/>
          <a:lstStyle/>
          <a:p>
            <a:fld id="{190E250E-866D-6A40-A927-F2587FF2B213}" type="datetimeFigureOut">
              <a:rPr lang="en-US" altLang="zh-CN" smtClean="0"/>
              <a:t>6/10/21</a:t>
            </a:fld>
            <a:endParaRPr lang="zh-CN" altLang="en-US"/>
          </a:p>
        </p:txBody>
      </p:sp>
      <p:sp>
        <p:nvSpPr>
          <p:cNvPr id="4" name="页脚占位符 3">
            <a:extLst>
              <a:ext uri="{FF2B5EF4-FFF2-40B4-BE49-F238E27FC236}">
                <a16:creationId xmlns:a16="http://schemas.microsoft.com/office/drawing/2014/main" id="{A3096DFF-1F36-4449-9F40-C56338F3490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E8E364D-B72B-CE40-9B75-2BCA092EAE9D}"/>
              </a:ext>
            </a:extLst>
          </p:cNvPr>
          <p:cNvSpPr>
            <a:spLocks noGrp="1"/>
          </p:cNvSpPr>
          <p:nvPr>
            <p:ph type="sldNum" sz="quarter" idx="12"/>
          </p:nvPr>
        </p:nvSpPr>
        <p:spPr/>
        <p:txBody>
          <a:body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181656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29D352-C327-974C-B4BA-86C0581AC5D4}"/>
              </a:ext>
            </a:extLst>
          </p:cNvPr>
          <p:cNvSpPr>
            <a:spLocks noGrp="1"/>
          </p:cNvSpPr>
          <p:nvPr>
            <p:ph type="dt" sz="half" idx="10"/>
          </p:nvPr>
        </p:nvSpPr>
        <p:spPr/>
        <p:txBody>
          <a:bodyPr/>
          <a:lstStyle/>
          <a:p>
            <a:fld id="{190E250E-866D-6A40-A927-F2587FF2B213}" type="datetimeFigureOut">
              <a:rPr lang="en-US" altLang="zh-CN" smtClean="0"/>
              <a:t>6/10/21</a:t>
            </a:fld>
            <a:endParaRPr lang="zh-CN" altLang="en-US"/>
          </a:p>
        </p:txBody>
      </p:sp>
      <p:sp>
        <p:nvSpPr>
          <p:cNvPr id="3" name="页脚占位符 2">
            <a:extLst>
              <a:ext uri="{FF2B5EF4-FFF2-40B4-BE49-F238E27FC236}">
                <a16:creationId xmlns:a16="http://schemas.microsoft.com/office/drawing/2014/main" id="{3001F05B-E305-2045-B7E0-2CCD3572A18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9936291-9FEF-854D-9E5C-D338C6DBCFE9}"/>
              </a:ext>
            </a:extLst>
          </p:cNvPr>
          <p:cNvSpPr>
            <a:spLocks noGrp="1"/>
          </p:cNvSpPr>
          <p:nvPr>
            <p:ph type="sldNum" sz="quarter" idx="12"/>
          </p:nvPr>
        </p:nvSpPr>
        <p:spPr/>
        <p:txBody>
          <a:body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2924769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DC8D-D718-264B-B70F-38C7DF1491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C485AF4-FDE1-B744-96DD-07E903136E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AE98FD9-23BB-D64E-8726-99AB62F6B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92F79D2-9F67-1B41-B23F-1E7AB30C1F8F}"/>
              </a:ext>
            </a:extLst>
          </p:cNvPr>
          <p:cNvSpPr>
            <a:spLocks noGrp="1"/>
          </p:cNvSpPr>
          <p:nvPr>
            <p:ph type="dt" sz="half" idx="10"/>
          </p:nvPr>
        </p:nvSpPr>
        <p:spPr/>
        <p:txBody>
          <a:bodyPr/>
          <a:lstStyle/>
          <a:p>
            <a:fld id="{190E250E-866D-6A40-A927-F2587FF2B213}" type="datetimeFigureOut">
              <a:rPr lang="en-US" altLang="zh-CN" smtClean="0"/>
              <a:t>6/10/21</a:t>
            </a:fld>
            <a:endParaRPr lang="zh-CN" altLang="en-US"/>
          </a:p>
        </p:txBody>
      </p:sp>
      <p:sp>
        <p:nvSpPr>
          <p:cNvPr id="6" name="页脚占位符 5">
            <a:extLst>
              <a:ext uri="{FF2B5EF4-FFF2-40B4-BE49-F238E27FC236}">
                <a16:creationId xmlns:a16="http://schemas.microsoft.com/office/drawing/2014/main" id="{BAB840F2-EDE0-0543-92A1-327800D80F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3051C3-1EEB-B942-9DD1-D4AEEBB1C530}"/>
              </a:ext>
            </a:extLst>
          </p:cNvPr>
          <p:cNvSpPr>
            <a:spLocks noGrp="1"/>
          </p:cNvSpPr>
          <p:nvPr>
            <p:ph type="sldNum" sz="quarter" idx="12"/>
          </p:nvPr>
        </p:nvSpPr>
        <p:spPr/>
        <p:txBody>
          <a:body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193796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FED41-7E89-504D-9CBC-7813B70FA6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B83C0D-9FC8-DA4B-802C-8196752C41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9F7A019-B276-1240-A0E8-35C3B1116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C87B0-75C2-3842-9F81-09C85BF800D9}"/>
              </a:ext>
            </a:extLst>
          </p:cNvPr>
          <p:cNvSpPr>
            <a:spLocks noGrp="1"/>
          </p:cNvSpPr>
          <p:nvPr>
            <p:ph type="dt" sz="half" idx="10"/>
          </p:nvPr>
        </p:nvSpPr>
        <p:spPr/>
        <p:txBody>
          <a:bodyPr/>
          <a:lstStyle/>
          <a:p>
            <a:fld id="{190E250E-866D-6A40-A927-F2587FF2B213}" type="datetimeFigureOut">
              <a:rPr lang="en-US" altLang="zh-CN" smtClean="0"/>
              <a:t>6/10/21</a:t>
            </a:fld>
            <a:endParaRPr lang="zh-CN" altLang="en-US"/>
          </a:p>
        </p:txBody>
      </p:sp>
      <p:sp>
        <p:nvSpPr>
          <p:cNvPr id="6" name="页脚占位符 5">
            <a:extLst>
              <a:ext uri="{FF2B5EF4-FFF2-40B4-BE49-F238E27FC236}">
                <a16:creationId xmlns:a16="http://schemas.microsoft.com/office/drawing/2014/main" id="{D0F28BAA-390C-AA42-8B0A-1660293A49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558759D-D7B8-D54D-9147-7C794EE47FE2}"/>
              </a:ext>
            </a:extLst>
          </p:cNvPr>
          <p:cNvSpPr>
            <a:spLocks noGrp="1"/>
          </p:cNvSpPr>
          <p:nvPr>
            <p:ph type="sldNum" sz="quarter" idx="12"/>
          </p:nvPr>
        </p:nvSpPr>
        <p:spPr/>
        <p:txBody>
          <a:body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2777225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98B450-840B-7F4D-BCA4-9FD550DE59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27B9CDB-345E-8745-AC68-E2493E8CC7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590EF7-EC84-7546-98C9-89056CA47A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E250E-866D-6A40-A927-F2587FF2B213}" type="datetimeFigureOut">
              <a:rPr lang="en-US" altLang="zh-CN" smtClean="0"/>
              <a:t>6/10/21</a:t>
            </a:fld>
            <a:endParaRPr lang="zh-CN" altLang="en-US"/>
          </a:p>
        </p:txBody>
      </p:sp>
      <p:sp>
        <p:nvSpPr>
          <p:cNvPr id="5" name="页脚占位符 4">
            <a:extLst>
              <a:ext uri="{FF2B5EF4-FFF2-40B4-BE49-F238E27FC236}">
                <a16:creationId xmlns:a16="http://schemas.microsoft.com/office/drawing/2014/main" id="{AED538EF-1EF7-4A44-9942-3489EDAB9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DC80CA7-048B-9449-8996-A43106E2F5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9F608-BC30-8440-B661-44132C2F33C2}" type="slidenum">
              <a:rPr lang="en-US" altLang="zh-CN" smtClean="0"/>
              <a:t>‹#›</a:t>
            </a:fld>
            <a:endParaRPr lang="zh-CN" altLang="en-US"/>
          </a:p>
        </p:txBody>
      </p:sp>
    </p:spTree>
    <p:extLst>
      <p:ext uri="{BB962C8B-B14F-4D97-AF65-F5344CB8AC3E}">
        <p14:creationId xmlns:p14="http://schemas.microsoft.com/office/powerpoint/2010/main" val="4129915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F423F-C54D-2642-BAE5-85B6EC58181F}"/>
              </a:ext>
            </a:extLst>
          </p:cNvPr>
          <p:cNvSpPr>
            <a:spLocks noGrp="1"/>
          </p:cNvSpPr>
          <p:nvPr>
            <p:ph type="ctrTitle"/>
          </p:nvPr>
        </p:nvSpPr>
        <p:spPr/>
        <p:txBody>
          <a:bodyPr/>
          <a:lstStyle/>
          <a:p>
            <a:r>
              <a:rPr lang="zh-CN" altLang="en-US" dirty="0"/>
              <a:t>澳洲山火预测分析</a:t>
            </a:r>
          </a:p>
        </p:txBody>
      </p:sp>
      <p:sp>
        <p:nvSpPr>
          <p:cNvPr id="3" name="副标题 2">
            <a:extLst>
              <a:ext uri="{FF2B5EF4-FFF2-40B4-BE49-F238E27FC236}">
                <a16:creationId xmlns:a16="http://schemas.microsoft.com/office/drawing/2014/main" id="{2535BC6A-21DC-0741-99E6-EEBE5F4F7EC7}"/>
              </a:ext>
            </a:extLst>
          </p:cNvPr>
          <p:cNvSpPr>
            <a:spLocks noGrp="1"/>
          </p:cNvSpPr>
          <p:nvPr>
            <p:ph type="subTitle" idx="1"/>
          </p:nvPr>
        </p:nvSpPr>
        <p:spPr/>
        <p:txBody>
          <a:bodyPr/>
          <a:lstStyle/>
          <a:p>
            <a:endParaRPr lang="en-US" altLang="zh-CN" dirty="0"/>
          </a:p>
          <a:p>
            <a:r>
              <a:rPr lang="en-US" altLang="zh-CN" dirty="0"/>
              <a:t>							Based</a:t>
            </a:r>
            <a:r>
              <a:rPr lang="zh-CN" altLang="en-US" dirty="0"/>
              <a:t> </a:t>
            </a:r>
            <a:r>
              <a:rPr lang="en-US" altLang="zh-CN" dirty="0"/>
              <a:t>on</a:t>
            </a:r>
            <a:r>
              <a:rPr lang="zh-CN" altLang="en-US" dirty="0"/>
              <a:t> </a:t>
            </a:r>
            <a:r>
              <a:rPr lang="en-US" altLang="zh-CN" dirty="0"/>
              <a:t>NDVI</a:t>
            </a:r>
            <a:endParaRPr lang="zh-CN" altLang="en-US" dirty="0"/>
          </a:p>
        </p:txBody>
      </p:sp>
    </p:spTree>
    <p:extLst>
      <p:ext uri="{BB962C8B-B14F-4D97-AF65-F5344CB8AC3E}">
        <p14:creationId xmlns:p14="http://schemas.microsoft.com/office/powerpoint/2010/main" val="389337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AB658-4555-8A4E-B8DC-6E843D5DB032}"/>
              </a:ext>
            </a:extLst>
          </p:cNvPr>
          <p:cNvSpPr>
            <a:spLocks noGrp="1"/>
          </p:cNvSpPr>
          <p:nvPr>
            <p:ph type="title"/>
          </p:nvPr>
        </p:nvSpPr>
        <p:spPr/>
        <p:txBody>
          <a:bodyPr/>
          <a:lstStyle/>
          <a:p>
            <a:r>
              <a:rPr lang="en-US" altLang="zh-CN" b="1" dirty="0"/>
              <a:t>The Visualization</a:t>
            </a:r>
            <a:r>
              <a:rPr lang="zh-CN" altLang="en-US" b="1" dirty="0"/>
              <a:t> </a:t>
            </a:r>
            <a:r>
              <a:rPr lang="en-US" altLang="zh-CN" b="1" dirty="0"/>
              <a:t>of</a:t>
            </a:r>
            <a:r>
              <a:rPr lang="zh-CN" altLang="en-US" b="1" dirty="0"/>
              <a:t> </a:t>
            </a:r>
            <a:r>
              <a:rPr lang="en-US" altLang="zh-CN" b="1" dirty="0"/>
              <a:t>Classical Model</a:t>
            </a:r>
            <a:endParaRPr lang="zh-CN" altLang="en-US" b="1" dirty="0"/>
          </a:p>
        </p:txBody>
      </p:sp>
      <p:pic>
        <p:nvPicPr>
          <p:cNvPr id="4" name="图片 4">
            <a:extLst>
              <a:ext uri="{FF2B5EF4-FFF2-40B4-BE49-F238E27FC236}">
                <a16:creationId xmlns:a16="http://schemas.microsoft.com/office/drawing/2014/main" id="{587E592C-380B-1144-8791-6BEF3DBE97F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693" t="29866" r="31132" b="15481"/>
          <a:stretch/>
        </p:blipFill>
        <p:spPr>
          <a:xfrm>
            <a:off x="4408892" y="1690688"/>
            <a:ext cx="3374216" cy="3374216"/>
          </a:xfrm>
        </p:spPr>
      </p:pic>
      <p:sp>
        <p:nvSpPr>
          <p:cNvPr id="5" name="文本框 4">
            <a:extLst>
              <a:ext uri="{FF2B5EF4-FFF2-40B4-BE49-F238E27FC236}">
                <a16:creationId xmlns:a16="http://schemas.microsoft.com/office/drawing/2014/main" id="{20F4672E-326C-4A4A-8C13-E3ECE9A7A8D4}"/>
              </a:ext>
            </a:extLst>
          </p:cNvPr>
          <p:cNvSpPr txBox="1"/>
          <p:nvPr/>
        </p:nvSpPr>
        <p:spPr>
          <a:xfrm>
            <a:off x="4446245" y="5064904"/>
            <a:ext cx="4170332" cy="369332"/>
          </a:xfrm>
          <a:prstGeom prst="rect">
            <a:avLst/>
          </a:prstGeom>
          <a:noFill/>
        </p:spPr>
        <p:txBody>
          <a:bodyPr wrap="square" rtlCol="0">
            <a:spAutoFit/>
          </a:bodyPr>
          <a:lstStyle/>
          <a:p>
            <a:pPr algn="l"/>
            <a:r>
              <a:rPr lang="zh-CN" altLang="en-US" dirty="0"/>
              <a:t>经典火灾元胞模型模拟出的效果</a:t>
            </a:r>
          </a:p>
        </p:txBody>
      </p:sp>
    </p:spTree>
    <p:extLst>
      <p:ext uri="{BB962C8B-B14F-4D97-AF65-F5344CB8AC3E}">
        <p14:creationId xmlns:p14="http://schemas.microsoft.com/office/powerpoint/2010/main" val="4268370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485EF-87BA-F848-99FC-EACD4DBC510E}"/>
              </a:ext>
            </a:extLst>
          </p:cNvPr>
          <p:cNvSpPr>
            <a:spLocks noGrp="1"/>
          </p:cNvSpPr>
          <p:nvPr>
            <p:ph type="title"/>
          </p:nvPr>
        </p:nvSpPr>
        <p:spPr/>
        <p:txBody>
          <a:bodyPr/>
          <a:lstStyle/>
          <a:p>
            <a:r>
              <a:rPr lang="en-US" altLang="zh-CN" b="1" dirty="0"/>
              <a:t>Defect</a:t>
            </a:r>
            <a:endParaRPr lang="zh-CN" altLang="en-US" b="1" dirty="0"/>
          </a:p>
        </p:txBody>
      </p:sp>
      <p:sp>
        <p:nvSpPr>
          <p:cNvPr id="3" name="内容占位符 2">
            <a:extLst>
              <a:ext uri="{FF2B5EF4-FFF2-40B4-BE49-F238E27FC236}">
                <a16:creationId xmlns:a16="http://schemas.microsoft.com/office/drawing/2014/main" id="{F773907B-A26B-BF40-BF64-D6AFE37659EA}"/>
              </a:ext>
            </a:extLst>
          </p:cNvPr>
          <p:cNvSpPr>
            <a:spLocks noGrp="1"/>
          </p:cNvSpPr>
          <p:nvPr>
            <p:ph idx="1"/>
          </p:nvPr>
        </p:nvSpPr>
        <p:spPr/>
        <p:txBody>
          <a:bodyPr/>
          <a:lstStyle/>
          <a:p>
            <a:r>
              <a:rPr lang="zh-CN" altLang="en-US" dirty="0"/>
              <a:t>经典森林火灾元胞自动机有一些缺陷</a:t>
            </a:r>
            <a:endParaRPr lang="en-US" altLang="zh-CN" dirty="0"/>
          </a:p>
          <a:p>
            <a:endParaRPr lang="en-US" altLang="zh-CN" dirty="0"/>
          </a:p>
          <a:p>
            <a:r>
              <a:rPr lang="zh-CN" altLang="en-US" dirty="0"/>
              <a:t>例如：</a:t>
            </a:r>
            <a:endParaRPr lang="en-US" altLang="zh-CN" dirty="0"/>
          </a:p>
          <a:p>
            <a:r>
              <a:rPr lang="zh-CN" altLang="en-US" dirty="0"/>
              <a:t>大火向外漫延时并不是各向同性的，此外经典模型也无法考虑风的影响。</a:t>
            </a:r>
          </a:p>
        </p:txBody>
      </p:sp>
    </p:spTree>
    <p:extLst>
      <p:ext uri="{BB962C8B-B14F-4D97-AF65-F5344CB8AC3E}">
        <p14:creationId xmlns:p14="http://schemas.microsoft.com/office/powerpoint/2010/main" val="577588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EBEC3-603A-A746-B5BA-9C3FE04DFE84}"/>
              </a:ext>
            </a:extLst>
          </p:cNvPr>
          <p:cNvSpPr>
            <a:spLocks noGrp="1"/>
          </p:cNvSpPr>
          <p:nvPr>
            <p:ph type="title"/>
          </p:nvPr>
        </p:nvSpPr>
        <p:spPr/>
        <p:txBody>
          <a:bodyPr/>
          <a:lstStyle/>
          <a:p>
            <a:r>
              <a:rPr lang="en-US" altLang="zh-CN" b="1" dirty="0"/>
              <a:t>Improvement</a:t>
            </a:r>
            <a:r>
              <a:rPr lang="zh-CN" altLang="en-US" b="1" dirty="0"/>
              <a:t> </a:t>
            </a:r>
            <a:r>
              <a:rPr lang="en-US" altLang="zh-CN" b="1" dirty="0"/>
              <a:t>of</a:t>
            </a:r>
            <a:r>
              <a:rPr lang="zh-CN" altLang="en-US" b="1" dirty="0"/>
              <a:t> </a:t>
            </a:r>
            <a:r>
              <a:rPr lang="en-US" altLang="zh-CN" b="1" dirty="0"/>
              <a:t>the</a:t>
            </a:r>
            <a:r>
              <a:rPr lang="zh-CN" altLang="en-US" b="1" dirty="0"/>
              <a:t> </a:t>
            </a:r>
            <a:r>
              <a:rPr lang="en-US" altLang="zh-CN" b="1" dirty="0"/>
              <a:t>Model</a:t>
            </a:r>
            <a:endParaRPr lang="zh-CN" altLang="en-US" b="1" dirty="0"/>
          </a:p>
        </p:txBody>
      </p:sp>
      <p:sp>
        <p:nvSpPr>
          <p:cNvPr id="3" name="内容占位符 2">
            <a:extLst>
              <a:ext uri="{FF2B5EF4-FFF2-40B4-BE49-F238E27FC236}">
                <a16:creationId xmlns:a16="http://schemas.microsoft.com/office/drawing/2014/main" id="{19E82A60-04D6-ED45-9C21-9F8156E0C991}"/>
              </a:ext>
            </a:extLst>
          </p:cNvPr>
          <p:cNvSpPr>
            <a:spLocks noGrp="1"/>
          </p:cNvSpPr>
          <p:nvPr>
            <p:ph idx="1"/>
          </p:nvPr>
        </p:nvSpPr>
        <p:spPr/>
        <p:txBody>
          <a:bodyPr/>
          <a:lstStyle/>
          <a:p>
            <a:r>
              <a:rPr lang="zh-CN" altLang="en-US" b="0" i="0" u="none" strike="noStrike" dirty="0">
                <a:solidFill>
                  <a:srgbClr val="000000"/>
                </a:solidFill>
                <a:effectLst/>
                <a:latin typeface="Times New Roman" panose="02020603050405020304" pitchFamily="18" charset="0"/>
              </a:rPr>
              <a:t>这里我们引入邻居元胞着火概率。</a:t>
            </a:r>
            <a:endParaRPr lang="en-US" altLang="zh-CN" b="0" i="0" u="none" strike="noStrike" dirty="0">
              <a:solidFill>
                <a:srgbClr val="000000"/>
              </a:solidFill>
              <a:effectLst/>
              <a:latin typeface="Times New Roman" panose="02020603050405020304" pitchFamily="18" charset="0"/>
            </a:endParaRPr>
          </a:p>
          <a:p>
            <a:r>
              <a:rPr lang="zh-CN" altLang="en-US" b="0" i="0" u="none" strike="noStrike" dirty="0">
                <a:solidFill>
                  <a:srgbClr val="000000"/>
                </a:solidFill>
                <a:effectLst/>
                <a:latin typeface="Times New Roman" panose="02020603050405020304" pitchFamily="18" charset="0"/>
              </a:rPr>
              <a:t>对于经典森林火灾元胞自动机，其邻居着火概率如图所示，即中间元胞状态为“火”，则下一时刻上、下、左、右四个邻居着火的概率均为</a:t>
            </a:r>
            <a:r>
              <a:rPr lang="en-US" altLang="zh-CN" b="0" i="0" u="none" strike="noStrike" dirty="0">
                <a:solidFill>
                  <a:srgbClr val="000000"/>
                </a:solidFill>
                <a:effectLst/>
                <a:latin typeface="Times New Roman" panose="02020603050405020304" pitchFamily="18" charset="0"/>
              </a:rPr>
              <a:t>1</a:t>
            </a:r>
            <a:r>
              <a:rPr lang="zh-CN" altLang="en-US" b="0" i="0" u="none" strike="noStrike" dirty="0">
                <a:solidFill>
                  <a:srgbClr val="000000"/>
                </a:solidFill>
                <a:effectLst/>
                <a:latin typeface="Times New Roman" panose="02020603050405020304" pitchFamily="18" charset="0"/>
              </a:rPr>
              <a:t>。</a:t>
            </a:r>
            <a:endParaRPr lang="zh-CN" altLang="en-US" dirty="0"/>
          </a:p>
        </p:txBody>
      </p:sp>
      <p:pic>
        <p:nvPicPr>
          <p:cNvPr id="4" name="图片 4">
            <a:extLst>
              <a:ext uri="{FF2B5EF4-FFF2-40B4-BE49-F238E27FC236}">
                <a16:creationId xmlns:a16="http://schemas.microsoft.com/office/drawing/2014/main" id="{992A6547-D53B-F541-9D63-EF6463A2894D}"/>
              </a:ext>
            </a:extLst>
          </p:cNvPr>
          <p:cNvPicPr>
            <a:picLocks noChangeAspect="1"/>
          </p:cNvPicPr>
          <p:nvPr/>
        </p:nvPicPr>
        <p:blipFill rotWithShape="1">
          <a:blip r:embed="rId2">
            <a:extLst>
              <a:ext uri="{28A0092B-C50C-407E-A947-70E740481C1C}">
                <a14:useLocalDpi xmlns:a14="http://schemas.microsoft.com/office/drawing/2010/main" val="0"/>
              </a:ext>
            </a:extLst>
          </a:blip>
          <a:srcRect l="41663" t="21670" r="42527" b="56583"/>
          <a:stretch/>
        </p:blipFill>
        <p:spPr>
          <a:xfrm>
            <a:off x="4520951" y="3545666"/>
            <a:ext cx="2737971" cy="2631297"/>
          </a:xfrm>
          <a:prstGeom prst="rect">
            <a:avLst/>
          </a:prstGeom>
        </p:spPr>
      </p:pic>
    </p:spTree>
    <p:extLst>
      <p:ext uri="{BB962C8B-B14F-4D97-AF65-F5344CB8AC3E}">
        <p14:creationId xmlns:p14="http://schemas.microsoft.com/office/powerpoint/2010/main" val="216310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E563F-686D-A641-872F-0C1B5BB0E46C}"/>
              </a:ext>
            </a:extLst>
          </p:cNvPr>
          <p:cNvSpPr>
            <a:spLocks noGrp="1"/>
          </p:cNvSpPr>
          <p:nvPr>
            <p:ph type="title"/>
          </p:nvPr>
        </p:nvSpPr>
        <p:spPr/>
        <p:txBody>
          <a:bodyPr/>
          <a:lstStyle/>
          <a:p>
            <a:r>
              <a:rPr lang="en-US" altLang="zh-CN" b="1" dirty="0"/>
              <a:t>Improvement</a:t>
            </a:r>
            <a:r>
              <a:rPr lang="zh-CN" altLang="en-US" b="1" dirty="0"/>
              <a:t> </a:t>
            </a:r>
            <a:r>
              <a:rPr lang="en-US" altLang="zh-CN" b="1" dirty="0"/>
              <a:t>of the Model</a:t>
            </a:r>
            <a:endParaRPr lang="zh-CN" altLang="en-US" b="1" dirty="0"/>
          </a:p>
        </p:txBody>
      </p:sp>
      <p:sp>
        <p:nvSpPr>
          <p:cNvPr id="3" name="内容占位符 2">
            <a:extLst>
              <a:ext uri="{FF2B5EF4-FFF2-40B4-BE49-F238E27FC236}">
                <a16:creationId xmlns:a16="http://schemas.microsoft.com/office/drawing/2014/main" id="{90B84626-1580-5545-91A5-923848C31119}"/>
              </a:ext>
            </a:extLst>
          </p:cNvPr>
          <p:cNvSpPr>
            <a:spLocks noGrp="1"/>
          </p:cNvSpPr>
          <p:nvPr>
            <p:ph idx="1"/>
          </p:nvPr>
        </p:nvSpPr>
        <p:spPr/>
        <p:txBody>
          <a:bodyPr/>
          <a:lstStyle/>
          <a:p>
            <a:r>
              <a:rPr lang="zh-CN" altLang="en-US" dirty="0">
                <a:solidFill>
                  <a:srgbClr val="000000"/>
                </a:solidFill>
                <a:latin typeface="Times New Roman" panose="02020603050405020304" pitchFamily="18" charset="0"/>
              </a:rPr>
              <a:t>考虑</a:t>
            </a:r>
            <a:r>
              <a:rPr lang="zh-CN" altLang="en-US" b="0" i="0" u="none" strike="noStrike" dirty="0">
                <a:solidFill>
                  <a:srgbClr val="000000"/>
                </a:solidFill>
                <a:effectLst/>
                <a:latin typeface="Times New Roman" panose="02020603050405020304" pitchFamily="18" charset="0"/>
              </a:rPr>
              <a:t>火以各向同性的方式向外蔓延</a:t>
            </a:r>
            <a:endParaRPr lang="en-US" altLang="zh-CN" b="0" i="0" u="none" strike="noStrike" dirty="0">
              <a:solidFill>
                <a:srgbClr val="000000"/>
              </a:solidFill>
              <a:effectLst/>
              <a:latin typeface="Times New Roman" panose="02020603050405020304" pitchFamily="18" charset="0"/>
            </a:endParaRPr>
          </a:p>
          <a:p>
            <a:r>
              <a:rPr lang="zh-CN" altLang="en-US" b="0" i="0" u="none" strike="noStrike" dirty="0">
                <a:solidFill>
                  <a:srgbClr val="000000"/>
                </a:solidFill>
                <a:effectLst/>
                <a:latin typeface="Times New Roman" panose="02020603050405020304" pitchFamily="18" charset="0"/>
              </a:rPr>
              <a:t>我们将斜对角的四个元胞也作为邻居，并规定其着火概率</a:t>
            </a:r>
            <a:r>
              <a:rPr lang="zh-CN" altLang="en-US" dirty="0">
                <a:solidFill>
                  <a:srgbClr val="000000"/>
                </a:solidFill>
                <a:latin typeface="Times New Roman" panose="02020603050405020304" pitchFamily="18" charset="0"/>
              </a:rPr>
              <a:t>。</a:t>
            </a:r>
            <a:endParaRPr lang="en-US" altLang="zh-CN" dirty="0">
              <a:solidFill>
                <a:srgbClr val="000000"/>
              </a:solidFill>
              <a:latin typeface="Times New Roman" panose="02020603050405020304" pitchFamily="18" charset="0"/>
            </a:endParaRPr>
          </a:p>
          <a:p>
            <a:endParaRPr lang="zh-CN" altLang="en-US" dirty="0"/>
          </a:p>
        </p:txBody>
      </p:sp>
      <p:pic>
        <p:nvPicPr>
          <p:cNvPr id="4" name="图片 4">
            <a:extLst>
              <a:ext uri="{FF2B5EF4-FFF2-40B4-BE49-F238E27FC236}">
                <a16:creationId xmlns:a16="http://schemas.microsoft.com/office/drawing/2014/main" id="{4AFE60B5-1E84-5A4E-A0DD-858257700E07}"/>
              </a:ext>
            </a:extLst>
          </p:cNvPr>
          <p:cNvPicPr>
            <a:picLocks noChangeAspect="1"/>
          </p:cNvPicPr>
          <p:nvPr/>
        </p:nvPicPr>
        <p:blipFill rotWithShape="1">
          <a:blip r:embed="rId2">
            <a:extLst>
              <a:ext uri="{28A0092B-C50C-407E-A947-70E740481C1C}">
                <a14:useLocalDpi xmlns:a14="http://schemas.microsoft.com/office/drawing/2010/main" val="0"/>
              </a:ext>
            </a:extLst>
          </a:blip>
          <a:srcRect l="40227" t="56054" r="40268" b="15733"/>
          <a:stretch/>
        </p:blipFill>
        <p:spPr>
          <a:xfrm>
            <a:off x="4633009" y="3095670"/>
            <a:ext cx="2925981" cy="2956783"/>
          </a:xfrm>
          <a:prstGeom prst="rect">
            <a:avLst/>
          </a:prstGeom>
        </p:spPr>
      </p:pic>
    </p:spTree>
    <p:extLst>
      <p:ext uri="{BB962C8B-B14F-4D97-AF65-F5344CB8AC3E}">
        <p14:creationId xmlns:p14="http://schemas.microsoft.com/office/powerpoint/2010/main" val="3369864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413BD6-E29A-394A-91D9-6629068EAB32}"/>
              </a:ext>
            </a:extLst>
          </p:cNvPr>
          <p:cNvSpPr>
            <a:spLocks noGrp="1"/>
          </p:cNvSpPr>
          <p:nvPr>
            <p:ph type="title"/>
          </p:nvPr>
        </p:nvSpPr>
        <p:spPr/>
        <p:txBody>
          <a:bodyPr/>
          <a:lstStyle/>
          <a:p>
            <a:r>
              <a:rPr lang="en-US" altLang="zh-CN" b="1" dirty="0"/>
              <a:t>Improvement of the Model</a:t>
            </a:r>
            <a:endParaRPr lang="zh-CN" altLang="en-US" b="1" dirty="0"/>
          </a:p>
        </p:txBody>
      </p:sp>
      <p:sp>
        <p:nvSpPr>
          <p:cNvPr id="3" name="内容占位符 2">
            <a:extLst>
              <a:ext uri="{FF2B5EF4-FFF2-40B4-BE49-F238E27FC236}">
                <a16:creationId xmlns:a16="http://schemas.microsoft.com/office/drawing/2014/main" id="{9526A8EB-A644-D44D-9A58-2C522F5E2FCA}"/>
              </a:ext>
            </a:extLst>
          </p:cNvPr>
          <p:cNvSpPr>
            <a:spLocks noGrp="1"/>
          </p:cNvSpPr>
          <p:nvPr>
            <p:ph idx="1"/>
          </p:nvPr>
        </p:nvSpPr>
        <p:spPr/>
        <p:txBody>
          <a:bodyPr/>
          <a:lstStyle/>
          <a:p>
            <a:r>
              <a:rPr lang="zh-CN" altLang="en-US" b="0" i="0" u="none" strike="noStrike" dirty="0">
                <a:solidFill>
                  <a:srgbClr val="000000"/>
                </a:solidFill>
                <a:effectLst/>
                <a:latin typeface="Times New Roman" panose="02020603050405020304" pitchFamily="18" charset="0"/>
              </a:rPr>
              <a:t>考虑风的作用</a:t>
            </a:r>
            <a:endParaRPr lang="en-US" altLang="zh-CN" b="0" i="0" u="none" strike="noStrike" dirty="0">
              <a:solidFill>
                <a:srgbClr val="000000"/>
              </a:solidFill>
              <a:effectLst/>
              <a:latin typeface="Times New Roman" panose="02020603050405020304" pitchFamily="18" charset="0"/>
            </a:endParaRPr>
          </a:p>
          <a:p>
            <a:r>
              <a:rPr lang="zh-CN" altLang="en-US" dirty="0">
                <a:solidFill>
                  <a:srgbClr val="000000"/>
                </a:solidFill>
                <a:latin typeface="Times New Roman" panose="02020603050405020304" pitchFamily="18" charset="0"/>
              </a:rPr>
              <a:t>我们</a:t>
            </a:r>
            <a:r>
              <a:rPr lang="zh-CN" altLang="en-US" b="0" i="0" u="none" strike="noStrike" dirty="0">
                <a:solidFill>
                  <a:srgbClr val="000000"/>
                </a:solidFill>
                <a:effectLst/>
                <a:latin typeface="Times New Roman" panose="02020603050405020304" pitchFamily="18" charset="0"/>
              </a:rPr>
              <a:t>将顺风方向上的邻居着火概率适当加大，而逆风方向上的邻居着火概率适当减小。</a:t>
            </a:r>
            <a:endParaRPr lang="en-US" altLang="zh-CN" b="0" i="0" u="none" strike="noStrike" dirty="0">
              <a:solidFill>
                <a:srgbClr val="000000"/>
              </a:solidFill>
              <a:effectLst/>
              <a:latin typeface="Times New Roman" panose="02020603050405020304" pitchFamily="18" charset="0"/>
            </a:endParaRPr>
          </a:p>
          <a:p>
            <a:r>
              <a:rPr lang="zh-CN" altLang="en-US" b="0" i="0" u="none" strike="noStrike" dirty="0">
                <a:solidFill>
                  <a:srgbClr val="000000"/>
                </a:solidFill>
                <a:effectLst/>
                <a:latin typeface="Times New Roman" panose="02020603050405020304" pitchFamily="18" charset="0"/>
              </a:rPr>
              <a:t>例如：西风可以考虑为如图所示的邻居着火概率。</a:t>
            </a:r>
            <a:endParaRPr lang="zh-CN" altLang="en-US" dirty="0"/>
          </a:p>
        </p:txBody>
      </p:sp>
      <p:pic>
        <p:nvPicPr>
          <p:cNvPr id="4" name="图片 4">
            <a:extLst>
              <a:ext uri="{FF2B5EF4-FFF2-40B4-BE49-F238E27FC236}">
                <a16:creationId xmlns:a16="http://schemas.microsoft.com/office/drawing/2014/main" id="{77C29EEF-8E1D-2742-AAAA-059C1FEA74D7}"/>
              </a:ext>
            </a:extLst>
          </p:cNvPr>
          <p:cNvPicPr>
            <a:picLocks noChangeAspect="1"/>
          </p:cNvPicPr>
          <p:nvPr/>
        </p:nvPicPr>
        <p:blipFill rotWithShape="1">
          <a:blip r:embed="rId2">
            <a:extLst>
              <a:ext uri="{28A0092B-C50C-407E-A947-70E740481C1C}">
                <a14:useLocalDpi xmlns:a14="http://schemas.microsoft.com/office/drawing/2010/main" val="0"/>
              </a:ext>
            </a:extLst>
          </a:blip>
          <a:srcRect l="38584" t="43353" r="38010" b="30428"/>
          <a:stretch/>
        </p:blipFill>
        <p:spPr>
          <a:xfrm>
            <a:off x="4294402" y="3893982"/>
            <a:ext cx="3336863" cy="2611458"/>
          </a:xfrm>
          <a:prstGeom prst="rect">
            <a:avLst/>
          </a:prstGeom>
        </p:spPr>
      </p:pic>
    </p:spTree>
    <p:extLst>
      <p:ext uri="{BB962C8B-B14F-4D97-AF65-F5344CB8AC3E}">
        <p14:creationId xmlns:p14="http://schemas.microsoft.com/office/powerpoint/2010/main" val="3594618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B0D1-B5CE-E740-AEE0-21330FACCB59}"/>
              </a:ext>
            </a:extLst>
          </p:cNvPr>
          <p:cNvSpPr>
            <a:spLocks noGrp="1"/>
          </p:cNvSpPr>
          <p:nvPr>
            <p:ph type="title"/>
          </p:nvPr>
        </p:nvSpPr>
        <p:spPr/>
        <p:txBody>
          <a:bodyPr/>
          <a:lstStyle/>
          <a:p>
            <a:r>
              <a:rPr lang="en-US" altLang="zh-CN" b="1" dirty="0"/>
              <a:t>Compare</a:t>
            </a:r>
            <a:endParaRPr lang="zh-CN" altLang="en-US" b="1" dirty="0"/>
          </a:p>
        </p:txBody>
      </p:sp>
      <p:sp>
        <p:nvSpPr>
          <p:cNvPr id="3" name="内容占位符 2">
            <a:extLst>
              <a:ext uri="{FF2B5EF4-FFF2-40B4-BE49-F238E27FC236}">
                <a16:creationId xmlns:a16="http://schemas.microsoft.com/office/drawing/2014/main" id="{52A66878-5E8A-AF49-93A4-4812A93D816E}"/>
              </a:ext>
            </a:extLst>
          </p:cNvPr>
          <p:cNvSpPr>
            <a:spLocks noGrp="1"/>
          </p:cNvSpPr>
          <p:nvPr>
            <p:ph idx="1"/>
          </p:nvPr>
        </p:nvSpPr>
        <p:spPr/>
        <p:txBody>
          <a:bodyPr>
            <a:normAutofit lnSpcReduction="10000"/>
          </a:bodyPr>
          <a:lstStyle/>
          <a:p>
            <a:endParaRPr lang="en-US" altLang="zh-CN" dirty="0">
              <a:solidFill>
                <a:srgbClr val="000000"/>
              </a:solidFill>
              <a:latin typeface="Times New Roman" panose="02020603050405020304" pitchFamily="18" charset="0"/>
            </a:endParaRPr>
          </a:p>
          <a:p>
            <a:endParaRPr lang="en-US" altLang="zh-CN" dirty="0">
              <a:solidFill>
                <a:srgbClr val="000000"/>
              </a:solidFill>
              <a:latin typeface="Times New Roman" panose="02020603050405020304" pitchFamily="18" charset="0"/>
            </a:endParaRPr>
          </a:p>
          <a:p>
            <a:endParaRPr lang="en-US" altLang="zh-CN" dirty="0">
              <a:solidFill>
                <a:srgbClr val="000000"/>
              </a:solidFill>
              <a:latin typeface="Times New Roman" panose="02020603050405020304" pitchFamily="18" charset="0"/>
            </a:endParaRPr>
          </a:p>
          <a:p>
            <a:endParaRPr lang="en-US" altLang="zh-CN" dirty="0">
              <a:solidFill>
                <a:srgbClr val="000000"/>
              </a:solidFill>
              <a:latin typeface="Times New Roman" panose="02020603050405020304" pitchFamily="18" charset="0"/>
            </a:endParaRPr>
          </a:p>
          <a:p>
            <a:endParaRPr lang="en-US" altLang="zh-CN" dirty="0">
              <a:solidFill>
                <a:srgbClr val="000000"/>
              </a:solidFill>
              <a:latin typeface="Times New Roman" panose="02020603050405020304" pitchFamily="18" charset="0"/>
            </a:endParaRPr>
          </a:p>
          <a:p>
            <a:r>
              <a:rPr lang="en-US" altLang="zh-CN" dirty="0">
                <a:solidFill>
                  <a:srgbClr val="000000"/>
                </a:solidFill>
                <a:latin typeface="Times New Roman" panose="02020603050405020304" pitchFamily="18" charset="0"/>
              </a:rPr>
              <a:t>(a)</a:t>
            </a:r>
            <a:r>
              <a:rPr lang="en-US" altLang="zh-CN" b="0" i="0" u="none" strike="noStrike" dirty="0">
                <a:solidFill>
                  <a:srgbClr val="000000"/>
                </a:solidFill>
                <a:effectLst/>
                <a:latin typeface="Times New Roman" panose="02020603050405020304" pitchFamily="18" charset="0"/>
              </a:rPr>
              <a:t> </a:t>
            </a:r>
            <a:r>
              <a:rPr lang="zh-CN" altLang="en-US" b="0" i="0" u="none" strike="noStrike" dirty="0">
                <a:solidFill>
                  <a:srgbClr val="000000"/>
                </a:solidFill>
                <a:effectLst/>
                <a:latin typeface="Times New Roman" panose="02020603050405020304" pitchFamily="18" charset="0"/>
              </a:rPr>
              <a:t>表明经典森林火灾元胞自动机以矩形的方式向外蔓延</a:t>
            </a:r>
            <a:endParaRPr lang="en-US" altLang="zh-CN" b="0" i="0" u="none" strike="noStrike" dirty="0">
              <a:solidFill>
                <a:srgbClr val="000000"/>
              </a:solidFill>
              <a:effectLst/>
              <a:latin typeface="Times New Roman" panose="02020603050405020304" pitchFamily="18" charset="0"/>
            </a:endParaRPr>
          </a:p>
          <a:p>
            <a:r>
              <a:rPr lang="en-US" altLang="zh-CN" b="0" i="0" u="none" strike="noStrike" dirty="0">
                <a:solidFill>
                  <a:srgbClr val="000000"/>
                </a:solidFill>
                <a:effectLst/>
                <a:latin typeface="Times New Roman" panose="02020603050405020304" pitchFamily="18" charset="0"/>
              </a:rPr>
              <a:t>(b) </a:t>
            </a:r>
            <a:r>
              <a:rPr lang="zh-CN" altLang="en-US" b="0" i="0" u="none" strike="noStrike" dirty="0">
                <a:solidFill>
                  <a:srgbClr val="000000"/>
                </a:solidFill>
                <a:effectLst/>
                <a:latin typeface="Times New Roman" panose="02020603050405020304" pitchFamily="18" charset="0"/>
              </a:rPr>
              <a:t>图表明引入斜对角元胞着火概率能使火灾以圆的方式向外蔓延</a:t>
            </a:r>
            <a:endParaRPr lang="en-US" altLang="zh-CN" b="0" i="0" u="none" strike="noStrike" dirty="0">
              <a:solidFill>
                <a:srgbClr val="000000"/>
              </a:solidFill>
              <a:effectLst/>
              <a:latin typeface="Times New Roman" panose="02020603050405020304" pitchFamily="18" charset="0"/>
            </a:endParaRPr>
          </a:p>
          <a:p>
            <a:r>
              <a:rPr lang="en-US" altLang="zh-CN" b="0" i="0" u="none" strike="noStrike" dirty="0">
                <a:solidFill>
                  <a:srgbClr val="000000"/>
                </a:solidFill>
                <a:effectLst/>
                <a:latin typeface="Times New Roman" panose="02020603050405020304" pitchFamily="18" charset="0"/>
              </a:rPr>
              <a:t>(c) </a:t>
            </a:r>
            <a:r>
              <a:rPr lang="zh-CN" altLang="en-US" b="0" i="0" u="none" strike="noStrike" dirty="0">
                <a:solidFill>
                  <a:srgbClr val="000000"/>
                </a:solidFill>
                <a:effectLst/>
                <a:latin typeface="Times New Roman" panose="02020603050405020304" pitchFamily="18" charset="0"/>
              </a:rPr>
              <a:t>图表明通过设置特定的邻居着火概率，可以模拟有风的情况</a:t>
            </a:r>
            <a:endParaRPr lang="zh-CN" altLang="en-US" dirty="0"/>
          </a:p>
        </p:txBody>
      </p:sp>
      <p:pic>
        <p:nvPicPr>
          <p:cNvPr id="4" name="图片 4">
            <a:extLst>
              <a:ext uri="{FF2B5EF4-FFF2-40B4-BE49-F238E27FC236}">
                <a16:creationId xmlns:a16="http://schemas.microsoft.com/office/drawing/2014/main" id="{9BCCE952-01AB-DB42-A72B-C94506DFF7F3}"/>
              </a:ext>
            </a:extLst>
          </p:cNvPr>
          <p:cNvPicPr>
            <a:picLocks noChangeAspect="1"/>
          </p:cNvPicPr>
          <p:nvPr/>
        </p:nvPicPr>
        <p:blipFill rotWithShape="1">
          <a:blip r:embed="rId2">
            <a:extLst>
              <a:ext uri="{28A0092B-C50C-407E-A947-70E740481C1C}">
                <a14:useLocalDpi xmlns:a14="http://schemas.microsoft.com/office/drawing/2010/main" val="0"/>
              </a:ext>
            </a:extLst>
          </a:blip>
          <a:srcRect b="13155"/>
          <a:stretch/>
        </p:blipFill>
        <p:spPr>
          <a:xfrm>
            <a:off x="2143447" y="1593586"/>
            <a:ext cx="7905105" cy="2407708"/>
          </a:xfrm>
          <a:prstGeom prst="rect">
            <a:avLst/>
          </a:prstGeom>
        </p:spPr>
      </p:pic>
    </p:spTree>
    <p:extLst>
      <p:ext uri="{BB962C8B-B14F-4D97-AF65-F5344CB8AC3E}">
        <p14:creationId xmlns:p14="http://schemas.microsoft.com/office/powerpoint/2010/main" val="3838961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507B1-98E4-DF44-AD21-916EE1FA121E}"/>
              </a:ext>
            </a:extLst>
          </p:cNvPr>
          <p:cNvSpPr>
            <a:spLocks noGrp="1"/>
          </p:cNvSpPr>
          <p:nvPr>
            <p:ph type="title"/>
          </p:nvPr>
        </p:nvSpPr>
        <p:spPr/>
        <p:txBody>
          <a:bodyPr/>
          <a:lstStyle/>
          <a:p>
            <a:r>
              <a:rPr lang="en-US" altLang="zh-CN" b="1" dirty="0"/>
              <a:t>Application</a:t>
            </a:r>
            <a:r>
              <a:rPr lang="zh-CN" altLang="en-US" b="1" dirty="0"/>
              <a:t> </a:t>
            </a:r>
            <a:r>
              <a:rPr lang="en-US" altLang="zh-CN" b="1" dirty="0"/>
              <a:t>of</a:t>
            </a:r>
            <a:r>
              <a:rPr lang="zh-CN" altLang="en-US" b="1" dirty="0"/>
              <a:t> </a:t>
            </a:r>
            <a:r>
              <a:rPr lang="en-US" altLang="zh-CN" b="1" dirty="0"/>
              <a:t>the Model</a:t>
            </a:r>
            <a:endParaRPr lang="zh-CN" altLang="en-US" b="1" dirty="0"/>
          </a:p>
        </p:txBody>
      </p:sp>
      <p:sp>
        <p:nvSpPr>
          <p:cNvPr id="3" name="内容占位符 2">
            <a:extLst>
              <a:ext uri="{FF2B5EF4-FFF2-40B4-BE49-F238E27FC236}">
                <a16:creationId xmlns:a16="http://schemas.microsoft.com/office/drawing/2014/main" id="{2C8723C5-6D3E-AC43-B2D8-BED452E18144}"/>
              </a:ext>
            </a:extLst>
          </p:cNvPr>
          <p:cNvSpPr>
            <a:spLocks noGrp="1"/>
          </p:cNvSpPr>
          <p:nvPr>
            <p:ph idx="1"/>
          </p:nvPr>
        </p:nvSpPr>
        <p:spPr/>
        <p:txBody>
          <a:bodyPr/>
          <a:lstStyle/>
          <a:p>
            <a:pPr marL="0" indent="0">
              <a:buNone/>
            </a:pPr>
            <a:r>
              <a:rPr lang="zh-CN" altLang="en-US" b="0" i="0" u="none" strike="noStrike" dirty="0">
                <a:solidFill>
                  <a:srgbClr val="000000"/>
                </a:solidFill>
                <a:effectLst/>
                <a:latin typeface="Times New Roman" panose="02020603050405020304" pitchFamily="18" charset="0"/>
              </a:rPr>
              <a:t>将改进的森林火灾元胞自动机模型应用到澳大利亚</a:t>
            </a:r>
            <a:r>
              <a:rPr lang="en-US" altLang="zh-CN" b="0" i="0" u="none" strike="noStrike" dirty="0">
                <a:solidFill>
                  <a:srgbClr val="000000"/>
                </a:solidFill>
                <a:effectLst/>
                <a:latin typeface="Times New Roman" panose="02020603050405020304" pitchFamily="18" charset="0"/>
              </a:rPr>
              <a:t>:</a:t>
            </a:r>
          </a:p>
          <a:p>
            <a:r>
              <a:rPr lang="zh-CN" altLang="en-US" dirty="0">
                <a:solidFill>
                  <a:srgbClr val="000000"/>
                </a:solidFill>
                <a:latin typeface="Times New Roman" panose="02020603050405020304" pitchFamily="18" charset="0"/>
              </a:rPr>
              <a:t>从澳洲政府官网获得澳洲当年的归一化植被指数</a:t>
            </a:r>
            <a:r>
              <a:rPr lang="en-US" altLang="zh-CN" dirty="0">
                <a:solidFill>
                  <a:srgbClr val="000000"/>
                </a:solidFill>
                <a:latin typeface="Times New Roman" panose="02020603050405020304" pitchFamily="18" charset="0"/>
              </a:rPr>
              <a:t>(NDVI)</a:t>
            </a:r>
          </a:p>
          <a:p>
            <a:r>
              <a:rPr lang="zh-CN" altLang="en-US" b="0" i="0" u="none" strike="noStrike" dirty="0">
                <a:solidFill>
                  <a:srgbClr val="000000"/>
                </a:solidFill>
                <a:effectLst/>
                <a:latin typeface="Times New Roman" panose="02020603050405020304" pitchFamily="18" charset="0"/>
              </a:rPr>
              <a:t>根据澳大利亚植被情况构造出元胞自动机的初始状态</a:t>
            </a:r>
            <a:endParaRPr lang="en-US" altLang="zh-CN" dirty="0">
              <a:solidFill>
                <a:srgbClr val="000000"/>
              </a:solidFill>
              <a:latin typeface="Times New Roman" panose="02020603050405020304" pitchFamily="18" charset="0"/>
            </a:endParaRPr>
          </a:p>
        </p:txBody>
      </p:sp>
      <p:pic>
        <p:nvPicPr>
          <p:cNvPr id="4" name="图片 4">
            <a:extLst>
              <a:ext uri="{FF2B5EF4-FFF2-40B4-BE49-F238E27FC236}">
                <a16:creationId xmlns:a16="http://schemas.microsoft.com/office/drawing/2014/main" id="{1E3A3567-D2CE-0F44-805A-690B6D48C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673" y="3429000"/>
            <a:ext cx="5834654" cy="3361064"/>
          </a:xfrm>
          <a:prstGeom prst="rect">
            <a:avLst/>
          </a:prstGeom>
        </p:spPr>
      </p:pic>
    </p:spTree>
    <p:extLst>
      <p:ext uri="{BB962C8B-B14F-4D97-AF65-F5344CB8AC3E}">
        <p14:creationId xmlns:p14="http://schemas.microsoft.com/office/powerpoint/2010/main" val="3722405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1EF2-6FBD-FF4E-9787-965A7011DB6F}"/>
              </a:ext>
            </a:extLst>
          </p:cNvPr>
          <p:cNvSpPr>
            <a:spLocks noGrp="1"/>
          </p:cNvSpPr>
          <p:nvPr>
            <p:ph type="title"/>
          </p:nvPr>
        </p:nvSpPr>
        <p:spPr/>
        <p:txBody>
          <a:bodyPr/>
          <a:lstStyle/>
          <a:p>
            <a:r>
              <a:rPr lang="en-US" altLang="zh-CN" b="1" dirty="0"/>
              <a:t>NDVI</a:t>
            </a:r>
            <a:r>
              <a:rPr lang="zh-CN" altLang="en-US" b="1" dirty="0"/>
              <a:t> </a:t>
            </a:r>
            <a:r>
              <a:rPr lang="en-US" altLang="zh-CN" b="1" dirty="0"/>
              <a:t>Data</a:t>
            </a:r>
            <a:endParaRPr kumimoji="1" lang="zh-CN" altLang="en-US" dirty="0"/>
          </a:p>
        </p:txBody>
      </p:sp>
      <p:pic>
        <p:nvPicPr>
          <p:cNvPr id="9" name="内容占位符 8">
            <a:extLst>
              <a:ext uri="{FF2B5EF4-FFF2-40B4-BE49-F238E27FC236}">
                <a16:creationId xmlns:a16="http://schemas.microsoft.com/office/drawing/2014/main" id="{C67C3083-4992-F24E-AB09-FD60B58F63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8180" y="1208800"/>
            <a:ext cx="9885175" cy="5649200"/>
          </a:xfrm>
        </p:spPr>
      </p:pic>
    </p:spTree>
    <p:extLst>
      <p:ext uri="{BB962C8B-B14F-4D97-AF65-F5344CB8AC3E}">
        <p14:creationId xmlns:p14="http://schemas.microsoft.com/office/powerpoint/2010/main" val="27276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419A93-5535-1644-814D-34208FCD96E0}"/>
              </a:ext>
            </a:extLst>
          </p:cNvPr>
          <p:cNvSpPr>
            <a:spLocks noGrp="1"/>
          </p:cNvSpPr>
          <p:nvPr>
            <p:ph type="title"/>
          </p:nvPr>
        </p:nvSpPr>
        <p:spPr/>
        <p:txBody>
          <a:bodyPr/>
          <a:lstStyle/>
          <a:p>
            <a:r>
              <a:rPr lang="en-US" altLang="zh-CN" b="1" dirty="0"/>
              <a:t>Data</a:t>
            </a:r>
            <a:r>
              <a:rPr lang="zh-CN" altLang="en-US" b="1" dirty="0"/>
              <a:t> </a:t>
            </a:r>
            <a:r>
              <a:rPr lang="en-US" altLang="zh-CN" b="1" dirty="0"/>
              <a:t>Introduction</a:t>
            </a:r>
            <a:endParaRPr lang="zh-CN" altLang="en-US" b="1"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D08B42D-7E21-4C44-86E8-8DB8E29456E1}"/>
                  </a:ext>
                </a:extLst>
              </p:cNvPr>
              <p:cNvSpPr>
                <a:spLocks noGrp="1"/>
              </p:cNvSpPr>
              <p:nvPr>
                <p:ph idx="1"/>
              </p:nvPr>
            </p:nvSpPr>
            <p:spPr/>
            <p:txBody>
              <a:bodyPr/>
              <a:lstStyle/>
              <a:p>
                <a:r>
                  <a:rPr lang="zh-CN" altLang="en-US" dirty="0"/>
                  <a:t>澳大利亚植被 </a:t>
                </a:r>
                <a:r>
                  <a:rPr lang="en-US" altLang="zh-CN" dirty="0"/>
                  <a:t>NDVI </a:t>
                </a:r>
                <a:r>
                  <a:rPr lang="zh-CN" altLang="en-US" dirty="0"/>
                  <a:t>值一般在 </a:t>
                </a:r>
                <a:r>
                  <a:rPr lang="en-US" altLang="zh-CN" dirty="0"/>
                  <a:t>0.1 </a:t>
                </a:r>
                <a:r>
                  <a:rPr lang="zh-CN" altLang="en-US" dirty="0"/>
                  <a:t>到 </a:t>
                </a:r>
                <a:r>
                  <a:rPr lang="en-US" altLang="zh-CN" dirty="0"/>
                  <a:t>0.7 </a:t>
                </a:r>
                <a:r>
                  <a:rPr lang="zh-CN" altLang="en-US" dirty="0"/>
                  <a:t>之间，数值越高表明植物覆盖密度越大</a:t>
                </a:r>
                <a:endParaRPr lang="en-US" altLang="zh-CN" dirty="0"/>
              </a:p>
              <a:p>
                <a:endParaRPr lang="en-US" altLang="zh-CN" dirty="0"/>
              </a:p>
              <a:p>
                <a:r>
                  <a:rPr lang="zh-CN" altLang="en-US" dirty="0"/>
                  <a:t>裸地和积雪的 </a:t>
                </a:r>
                <a:r>
                  <a:rPr lang="en-US" altLang="zh-CN" dirty="0"/>
                  <a:t>NDVI </a:t>
                </a:r>
                <a:r>
                  <a:rPr lang="zh-CN" altLang="en-US" dirty="0"/>
                  <a:t>数值接近于零，而水域的数值为负值。各年各月的澳大利亚归一化植被指数数据都可以从澳大利亚政府官网上下载到。</a:t>
                </a:r>
                <a:endParaRPr lang="en-US" altLang="zh-CN" dirty="0"/>
              </a:p>
              <a:p>
                <a:endParaRPr lang="en-US" altLang="zh-CN" dirty="0"/>
              </a:p>
              <a:p>
                <a:r>
                  <a:rPr lang="zh-CN" altLang="en-US" dirty="0"/>
                  <a:t>假设 </a:t>
                </a:r>
                <a:r>
                  <a:rPr lang="en-US" altLang="zh-CN" dirty="0"/>
                  <a:t>NDVI </a:t>
                </a:r>
                <a:r>
                  <a:rPr lang="zh-CN" altLang="en-US" dirty="0"/>
                  <a:t>值和植被覆盖率的关系为植被覆盖率 </a:t>
                </a:r>
                <a:r>
                  <a:rPr lang="en-US" altLang="zh-CN" dirty="0"/>
                  <a:t>= </a:t>
                </a:r>
                <a14:m>
                  <m:oMath xmlns:m="http://schemas.openxmlformats.org/officeDocument/2006/math">
                    <m:rad>
                      <m:radPr>
                        <m:degHide m:val="on"/>
                        <m:ctrlPr>
                          <a:rPr lang="en-US" altLang="zh-CN" i="1" smtClean="0">
                            <a:latin typeface="Cambria Math" panose="02040503050406030204" pitchFamily="18" charset="0"/>
                          </a:rPr>
                        </m:ctrlPr>
                      </m:radPr>
                      <m:deg/>
                      <m:e>
                        <m:r>
                          <m:rPr>
                            <m:sty m:val="p"/>
                          </m:rPr>
                          <a:rPr lang="en-US" altLang="zh-CN" i="1">
                            <a:latin typeface="Cambria Math" panose="02040503050406030204" pitchFamily="18" charset="0"/>
                          </a:rPr>
                          <m:t>NDVI</m:t>
                        </m:r>
                      </m:e>
                    </m:rad>
                  </m:oMath>
                </a14:m>
                <a:endParaRPr lang="zh-CN" altLang="en-US" dirty="0"/>
              </a:p>
            </p:txBody>
          </p:sp>
        </mc:Choice>
        <mc:Fallback>
          <p:sp>
            <p:nvSpPr>
              <p:cNvPr id="3" name="内容占位符 2">
                <a:extLst>
                  <a:ext uri="{FF2B5EF4-FFF2-40B4-BE49-F238E27FC236}">
                    <a16:creationId xmlns:a16="http://schemas.microsoft.com/office/drawing/2014/main" id="{3D08B42D-7E21-4C44-86E8-8DB8E29456E1}"/>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2816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30F5E8-70EF-5A43-805B-79AACB32BF1F}"/>
              </a:ext>
            </a:extLst>
          </p:cNvPr>
          <p:cNvSpPr>
            <a:spLocks noGrp="1"/>
          </p:cNvSpPr>
          <p:nvPr>
            <p:ph type="title"/>
          </p:nvPr>
        </p:nvSpPr>
        <p:spPr/>
        <p:txBody>
          <a:bodyPr/>
          <a:lstStyle/>
          <a:p>
            <a:r>
              <a:rPr lang="en-US" altLang="zh-CN" b="1" dirty="0"/>
              <a:t>Model</a:t>
            </a:r>
            <a:r>
              <a:rPr lang="zh-CN" altLang="en-US" b="1" dirty="0"/>
              <a:t> </a:t>
            </a:r>
            <a:r>
              <a:rPr lang="en-US" altLang="zh-CN" b="1" dirty="0"/>
              <a:t>Initialization</a:t>
            </a:r>
            <a:endParaRPr lang="zh-CN" altLang="en-US" b="1" dirty="0"/>
          </a:p>
        </p:txBody>
      </p:sp>
      <p:sp>
        <p:nvSpPr>
          <p:cNvPr id="3" name="内容占位符 2">
            <a:extLst>
              <a:ext uri="{FF2B5EF4-FFF2-40B4-BE49-F238E27FC236}">
                <a16:creationId xmlns:a16="http://schemas.microsoft.com/office/drawing/2014/main" id="{47A7FFF5-3850-3545-9459-3200550F2BED}"/>
              </a:ext>
            </a:extLst>
          </p:cNvPr>
          <p:cNvSpPr>
            <a:spLocks noGrp="1"/>
          </p:cNvSpPr>
          <p:nvPr>
            <p:ph idx="1"/>
          </p:nvPr>
        </p:nvSpPr>
        <p:spPr>
          <a:xfrm>
            <a:off x="838200" y="1825625"/>
            <a:ext cx="10515600" cy="4351338"/>
          </a:xfrm>
        </p:spPr>
        <p:txBody>
          <a:bodyPr/>
          <a:lstStyle/>
          <a:p>
            <a:pPr marL="0" indent="0">
              <a:buNone/>
            </a:pPr>
            <a:r>
              <a:rPr lang="zh-CN" altLang="en-US" dirty="0"/>
              <a:t>根据上式，可以很容易将澳洲归一化植被指数图转化成元胞自动模型所需要的初始状态。</a:t>
            </a:r>
            <a:endParaRPr lang="en-US" altLang="zh-CN" dirty="0"/>
          </a:p>
          <a:p>
            <a:endParaRPr lang="en-US" altLang="zh-CN" dirty="0"/>
          </a:p>
          <a:p>
            <a:endParaRPr lang="en-US" altLang="zh-CN" dirty="0"/>
          </a:p>
          <a:p>
            <a:r>
              <a:rPr lang="zh-CN" altLang="en-US" dirty="0"/>
              <a:t>具体做法是：以归一化植被指数图中每个格点植被覆盖率作为初始为“树”的概率。例如某格点植被覆盖率为 </a:t>
            </a:r>
            <a:r>
              <a:rPr lang="en-US" altLang="zh-CN" dirty="0"/>
              <a:t>0.7</a:t>
            </a:r>
            <a:r>
              <a:rPr lang="zh-CN" altLang="en-US" dirty="0"/>
              <a:t>，则该位置元胞的初始状态为“树”的概率为 </a:t>
            </a:r>
            <a:r>
              <a:rPr lang="en-US" altLang="zh-CN" dirty="0"/>
              <a:t>0.7</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94705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2B65C-FEBF-4311-AB97-D0EB61C880CC}"/>
              </a:ext>
            </a:extLst>
          </p:cNvPr>
          <p:cNvSpPr>
            <a:spLocks noGrp="1"/>
          </p:cNvSpPr>
          <p:nvPr>
            <p:ph type="title"/>
          </p:nvPr>
        </p:nvSpPr>
        <p:spPr/>
        <p:txBody>
          <a:bodyPr/>
          <a:lstStyle/>
          <a:p>
            <a:pPr algn="ctr"/>
            <a:r>
              <a:rPr lang="en-US" altLang="zh-CN" b="1" dirty="0"/>
              <a:t>Content</a:t>
            </a:r>
            <a:endParaRPr lang="zh-CN" altLang="en-US" b="1" dirty="0"/>
          </a:p>
        </p:txBody>
      </p:sp>
      <p:sp>
        <p:nvSpPr>
          <p:cNvPr id="3" name="内容占位符 2">
            <a:extLst>
              <a:ext uri="{FF2B5EF4-FFF2-40B4-BE49-F238E27FC236}">
                <a16:creationId xmlns:a16="http://schemas.microsoft.com/office/drawing/2014/main" id="{8F6282FE-4CC2-4A0C-B28D-0F362DFD74B5}"/>
              </a:ext>
            </a:extLst>
          </p:cNvPr>
          <p:cNvSpPr>
            <a:spLocks noGrp="1"/>
          </p:cNvSpPr>
          <p:nvPr>
            <p:ph idx="1"/>
          </p:nvPr>
        </p:nvSpPr>
        <p:spPr>
          <a:xfrm>
            <a:off x="1521780" y="1754603"/>
            <a:ext cx="10515600" cy="4351338"/>
          </a:xfrm>
        </p:spPr>
        <p:txBody>
          <a:bodyPr>
            <a:normAutofit/>
          </a:bodyPr>
          <a:lstStyle/>
          <a:p>
            <a:r>
              <a:rPr lang="en-US" altLang="zh-CN" dirty="0"/>
              <a:t>Background</a:t>
            </a:r>
          </a:p>
          <a:p>
            <a:r>
              <a:rPr lang="en-US" altLang="zh-CN" dirty="0"/>
              <a:t>Model</a:t>
            </a:r>
          </a:p>
          <a:p>
            <a:pPr lvl="1"/>
            <a:r>
              <a:rPr lang="en-US" altLang="zh-CN" dirty="0"/>
              <a:t>Classical Model</a:t>
            </a:r>
          </a:p>
          <a:p>
            <a:pPr lvl="1"/>
            <a:r>
              <a:rPr lang="en-US" altLang="zh-CN" dirty="0"/>
              <a:t>Improvement</a:t>
            </a:r>
            <a:r>
              <a:rPr lang="zh-CN" altLang="en-US" dirty="0"/>
              <a:t> </a:t>
            </a:r>
            <a:r>
              <a:rPr lang="en-US" altLang="zh-CN" dirty="0"/>
              <a:t>of</a:t>
            </a:r>
            <a:r>
              <a:rPr lang="zh-CN" altLang="en-US" dirty="0"/>
              <a:t> </a:t>
            </a:r>
            <a:r>
              <a:rPr lang="en-US" altLang="zh-CN" dirty="0"/>
              <a:t>the</a:t>
            </a:r>
            <a:r>
              <a:rPr lang="zh-CN" altLang="en-US" dirty="0"/>
              <a:t> </a:t>
            </a:r>
            <a:r>
              <a:rPr lang="en-US" altLang="zh-CN" dirty="0"/>
              <a:t>Classical Model</a:t>
            </a:r>
          </a:p>
          <a:p>
            <a:pPr lvl="1"/>
            <a:r>
              <a:rPr lang="en-US" altLang="zh-CN" dirty="0"/>
              <a:t>Compare</a:t>
            </a:r>
          </a:p>
          <a:p>
            <a:r>
              <a:rPr lang="en-US" altLang="zh-CN" dirty="0"/>
              <a:t>Application</a:t>
            </a:r>
            <a:r>
              <a:rPr lang="zh-CN" altLang="en-US" dirty="0"/>
              <a:t> </a:t>
            </a:r>
            <a:r>
              <a:rPr lang="en-US" altLang="zh-CN" dirty="0"/>
              <a:t>of</a:t>
            </a:r>
            <a:r>
              <a:rPr lang="zh-CN" altLang="en-US" dirty="0"/>
              <a:t> </a:t>
            </a:r>
            <a:r>
              <a:rPr lang="en-US" altLang="zh-CN" dirty="0"/>
              <a:t>the Model</a:t>
            </a:r>
          </a:p>
          <a:p>
            <a:r>
              <a:rPr lang="en-US" altLang="zh-CN" dirty="0"/>
              <a:t>Data</a:t>
            </a:r>
            <a:r>
              <a:rPr lang="zh-CN" altLang="en-US" dirty="0"/>
              <a:t> </a:t>
            </a:r>
            <a:r>
              <a:rPr lang="en-US" altLang="zh-CN" dirty="0"/>
              <a:t>Introduction</a:t>
            </a:r>
          </a:p>
          <a:p>
            <a:r>
              <a:rPr lang="en-US" altLang="zh-CN" dirty="0"/>
              <a:t>Simulation</a:t>
            </a:r>
          </a:p>
          <a:p>
            <a:r>
              <a:rPr lang="en-US" altLang="zh-CN" dirty="0"/>
              <a:t>Interesting</a:t>
            </a:r>
            <a:r>
              <a:rPr lang="zh-CN" altLang="en-US" dirty="0"/>
              <a:t> </a:t>
            </a:r>
            <a:r>
              <a:rPr lang="en-US" altLang="zh-CN" dirty="0"/>
              <a:t>Factor</a:t>
            </a:r>
          </a:p>
          <a:p>
            <a:pPr lvl="1"/>
            <a:endParaRPr lang="en-US" altLang="zh-CN" dirty="0"/>
          </a:p>
          <a:p>
            <a:endParaRPr lang="en-US" altLang="zh-CN" dirty="0"/>
          </a:p>
          <a:p>
            <a:endParaRPr lang="zh-CN" altLang="en-US" dirty="0"/>
          </a:p>
        </p:txBody>
      </p:sp>
    </p:spTree>
    <p:extLst>
      <p:ext uri="{BB962C8B-B14F-4D97-AF65-F5344CB8AC3E}">
        <p14:creationId xmlns:p14="http://schemas.microsoft.com/office/powerpoint/2010/main" val="3745091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7DB827CB-0BBD-B54C-989E-602136CCB0EC}"/>
              </a:ext>
            </a:extLst>
          </p:cNvPr>
          <p:cNvPicPr>
            <a:picLocks noChangeAspect="1"/>
          </p:cNvPicPr>
          <p:nvPr/>
        </p:nvPicPr>
        <p:blipFill rotWithShape="1">
          <a:blip r:embed="rId2">
            <a:extLst>
              <a:ext uri="{28A0092B-C50C-407E-A947-70E740481C1C}">
                <a14:useLocalDpi xmlns:a14="http://schemas.microsoft.com/office/drawing/2010/main" val="0"/>
              </a:ext>
            </a:extLst>
          </a:blip>
          <a:srcRect l="17437" t="29017" r="26306" b="8387"/>
          <a:stretch/>
        </p:blipFill>
        <p:spPr>
          <a:xfrm>
            <a:off x="1991338" y="425027"/>
            <a:ext cx="6583318" cy="5117690"/>
          </a:xfrm>
          <a:prstGeom prst="rect">
            <a:avLst/>
          </a:prstGeom>
        </p:spPr>
      </p:pic>
      <p:sp>
        <p:nvSpPr>
          <p:cNvPr id="5" name="文本框 4">
            <a:extLst>
              <a:ext uri="{FF2B5EF4-FFF2-40B4-BE49-F238E27FC236}">
                <a16:creationId xmlns:a16="http://schemas.microsoft.com/office/drawing/2014/main" id="{590883C2-9A73-9F49-96F6-2F5D698F9C45}"/>
              </a:ext>
            </a:extLst>
          </p:cNvPr>
          <p:cNvSpPr txBox="1"/>
          <p:nvPr/>
        </p:nvSpPr>
        <p:spPr>
          <a:xfrm>
            <a:off x="2271245" y="5478432"/>
            <a:ext cx="7649509" cy="646331"/>
          </a:xfrm>
          <a:prstGeom prst="rect">
            <a:avLst/>
          </a:prstGeom>
          <a:noFill/>
        </p:spPr>
        <p:txBody>
          <a:bodyPr wrap="square" rtlCol="0">
            <a:spAutoFit/>
          </a:bodyPr>
          <a:lstStyle/>
          <a:p>
            <a:pPr algn="l"/>
            <a:r>
              <a:rPr lang="zh-CN" altLang="en-US" dirty="0"/>
              <a:t>从上图中我们发现，澳大利亚的东南部植被密度较大，北部和西南部也有小部分植被密度较大的 区域，这与澳大利亚归一化植被指数空间分布一致。</a:t>
            </a:r>
          </a:p>
        </p:txBody>
      </p:sp>
    </p:spTree>
    <p:extLst>
      <p:ext uri="{BB962C8B-B14F-4D97-AF65-F5344CB8AC3E}">
        <p14:creationId xmlns:p14="http://schemas.microsoft.com/office/powerpoint/2010/main" val="1448735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E9FB9-D16A-2042-A50A-4459F8AFFDAB}"/>
              </a:ext>
            </a:extLst>
          </p:cNvPr>
          <p:cNvSpPr>
            <a:spLocks noGrp="1"/>
          </p:cNvSpPr>
          <p:nvPr>
            <p:ph type="title"/>
          </p:nvPr>
        </p:nvSpPr>
        <p:spPr/>
        <p:txBody>
          <a:bodyPr/>
          <a:lstStyle/>
          <a:p>
            <a:r>
              <a:rPr lang="en-US" altLang="zh-CN" b="1" dirty="0"/>
              <a:t>Simulation</a:t>
            </a:r>
            <a:endParaRPr lang="zh-CN" altLang="en-US" b="1" dirty="0"/>
          </a:p>
        </p:txBody>
      </p:sp>
      <p:sp>
        <p:nvSpPr>
          <p:cNvPr id="3" name="内容占位符 2">
            <a:extLst>
              <a:ext uri="{FF2B5EF4-FFF2-40B4-BE49-F238E27FC236}">
                <a16:creationId xmlns:a16="http://schemas.microsoft.com/office/drawing/2014/main" id="{48E4D2F0-8249-5947-B64A-FA0BE2360DE8}"/>
              </a:ext>
            </a:extLst>
          </p:cNvPr>
          <p:cNvSpPr>
            <a:spLocks noGrp="1"/>
          </p:cNvSpPr>
          <p:nvPr>
            <p:ph idx="1"/>
          </p:nvPr>
        </p:nvSpPr>
        <p:spPr/>
        <p:txBody>
          <a:bodyPr/>
          <a:lstStyle/>
          <a:p>
            <a:r>
              <a:rPr lang="zh-CN" altLang="en-US" dirty="0"/>
              <a:t>在不考虑风的情况下：</a:t>
            </a:r>
          </a:p>
        </p:txBody>
      </p:sp>
      <p:pic>
        <p:nvPicPr>
          <p:cNvPr id="4" name="图片 4">
            <a:extLst>
              <a:ext uri="{FF2B5EF4-FFF2-40B4-BE49-F238E27FC236}">
                <a16:creationId xmlns:a16="http://schemas.microsoft.com/office/drawing/2014/main" id="{79893BAD-FD17-8741-A2D9-3375D6A2A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919" y="2382749"/>
            <a:ext cx="5599081" cy="4475251"/>
          </a:xfrm>
          <a:prstGeom prst="rect">
            <a:avLst/>
          </a:prstGeom>
        </p:spPr>
      </p:pic>
      <p:sp>
        <p:nvSpPr>
          <p:cNvPr id="5" name="文本框 4">
            <a:extLst>
              <a:ext uri="{FF2B5EF4-FFF2-40B4-BE49-F238E27FC236}">
                <a16:creationId xmlns:a16="http://schemas.microsoft.com/office/drawing/2014/main" id="{CDE7CBB5-0067-BC4D-BE1B-82211F68E6D2}"/>
              </a:ext>
            </a:extLst>
          </p:cNvPr>
          <p:cNvSpPr txBox="1"/>
          <p:nvPr/>
        </p:nvSpPr>
        <p:spPr>
          <a:xfrm>
            <a:off x="6686923" y="2664511"/>
            <a:ext cx="5008158" cy="2677656"/>
          </a:xfrm>
          <a:prstGeom prst="rect">
            <a:avLst/>
          </a:prstGeom>
          <a:noFill/>
        </p:spPr>
        <p:txBody>
          <a:bodyPr wrap="square" rtlCol="0">
            <a:spAutoFit/>
          </a:bodyPr>
          <a:lstStyle/>
          <a:p>
            <a:pPr algn="l"/>
            <a:r>
              <a:rPr lang="zh-CN" altLang="en-US" sz="2400" b="0" i="0" u="none" strike="noStrike" dirty="0">
                <a:solidFill>
                  <a:srgbClr val="000000"/>
                </a:solidFill>
                <a:effectLst/>
                <a:latin typeface="Times New Roman" panose="02020603050405020304" pitchFamily="18" charset="0"/>
              </a:rPr>
              <a:t>模拟结果显示，在植被覆盖率较低的着火点在蔓延一小片后自动熄灭了。而在植被覆盖率较高的多个着火点不断蔓延，并汇成一片，最终形成了一场巨大的森林火灾。这表明植被的覆盖率决定了能否形成大规模火灾。</a:t>
            </a:r>
            <a:endParaRPr lang="zh-CN" altLang="en-US" sz="2400" dirty="0"/>
          </a:p>
        </p:txBody>
      </p:sp>
    </p:spTree>
    <p:extLst>
      <p:ext uri="{BB962C8B-B14F-4D97-AF65-F5344CB8AC3E}">
        <p14:creationId xmlns:p14="http://schemas.microsoft.com/office/powerpoint/2010/main" val="975277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D922C-465B-1C47-8F2B-9E6D0E9285E6}"/>
              </a:ext>
            </a:extLst>
          </p:cNvPr>
          <p:cNvSpPr>
            <a:spLocks noGrp="1"/>
          </p:cNvSpPr>
          <p:nvPr>
            <p:ph type="title"/>
          </p:nvPr>
        </p:nvSpPr>
        <p:spPr/>
        <p:txBody>
          <a:bodyPr/>
          <a:lstStyle/>
          <a:p>
            <a:r>
              <a:rPr lang="en-US" altLang="zh-CN" b="1" dirty="0"/>
              <a:t>Simulation</a:t>
            </a:r>
            <a:endParaRPr lang="zh-CN" altLang="en-US" b="1" dirty="0"/>
          </a:p>
        </p:txBody>
      </p:sp>
      <p:sp>
        <p:nvSpPr>
          <p:cNvPr id="3" name="内容占位符 2">
            <a:extLst>
              <a:ext uri="{FF2B5EF4-FFF2-40B4-BE49-F238E27FC236}">
                <a16:creationId xmlns:a16="http://schemas.microsoft.com/office/drawing/2014/main" id="{ED97C5F5-7A30-B243-A74F-9EE872F6F648}"/>
              </a:ext>
            </a:extLst>
          </p:cNvPr>
          <p:cNvSpPr>
            <a:spLocks noGrp="1"/>
          </p:cNvSpPr>
          <p:nvPr>
            <p:ph idx="1"/>
          </p:nvPr>
        </p:nvSpPr>
        <p:spPr/>
        <p:txBody>
          <a:bodyPr/>
          <a:lstStyle/>
          <a:p>
            <a:r>
              <a:rPr lang="zh-CN" altLang="en-US" dirty="0"/>
              <a:t>在考虑风的情况下</a:t>
            </a:r>
            <a:r>
              <a:rPr lang="zh-CN" altLang="en-US" dirty="0">
                <a:sym typeface="Wingdings" pitchFamily="2" charset="2"/>
              </a:rPr>
              <a:t>（以西风为例）：</a:t>
            </a:r>
            <a:endParaRPr lang="en-US" altLang="zh-CN" dirty="0">
              <a:sym typeface="Wingdings" pitchFamily="2" charset="2"/>
            </a:endParaRPr>
          </a:p>
          <a:p>
            <a:endParaRPr lang="zh-CN" altLang="en-US" dirty="0"/>
          </a:p>
        </p:txBody>
      </p:sp>
      <p:pic>
        <p:nvPicPr>
          <p:cNvPr id="4" name="图片 4">
            <a:extLst>
              <a:ext uri="{FF2B5EF4-FFF2-40B4-BE49-F238E27FC236}">
                <a16:creationId xmlns:a16="http://schemas.microsoft.com/office/drawing/2014/main" id="{31E9E12C-CDC0-DE4C-9B3C-2B1D2474D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94569"/>
            <a:ext cx="5608329" cy="4563431"/>
          </a:xfrm>
          <a:prstGeom prst="rect">
            <a:avLst/>
          </a:prstGeom>
        </p:spPr>
      </p:pic>
      <p:sp>
        <p:nvSpPr>
          <p:cNvPr id="5" name="文本框 4">
            <a:extLst>
              <a:ext uri="{FF2B5EF4-FFF2-40B4-BE49-F238E27FC236}">
                <a16:creationId xmlns:a16="http://schemas.microsoft.com/office/drawing/2014/main" id="{E0D075C6-1C87-0D44-A4E4-590B8664FAD8}"/>
              </a:ext>
            </a:extLst>
          </p:cNvPr>
          <p:cNvSpPr txBox="1"/>
          <p:nvPr/>
        </p:nvSpPr>
        <p:spPr>
          <a:xfrm>
            <a:off x="7021606" y="3633953"/>
            <a:ext cx="4332194" cy="1631216"/>
          </a:xfrm>
          <a:prstGeom prst="rect">
            <a:avLst/>
          </a:prstGeom>
          <a:noFill/>
        </p:spPr>
        <p:txBody>
          <a:bodyPr wrap="square" rtlCol="0">
            <a:spAutoFit/>
          </a:bodyPr>
          <a:lstStyle/>
          <a:p>
            <a:pPr algn="l"/>
            <a:r>
              <a:rPr lang="zh-CN" altLang="en-US" sz="2400" b="0" i="0" u="none" strike="noStrike" dirty="0">
                <a:solidFill>
                  <a:srgbClr val="000000"/>
                </a:solidFill>
                <a:effectLst/>
                <a:latin typeface="+mn-ea"/>
              </a:rPr>
              <a:t>结果显示，大火会倾向于往风的方向蔓延。有风情况下的灾情明显比无风情况严重，这表明风会加速火灾的蔓延。</a:t>
            </a:r>
            <a:endParaRPr lang="zh-CN" altLang="en-US" sz="2400" dirty="0">
              <a:latin typeface="+mn-ea"/>
            </a:endParaRPr>
          </a:p>
        </p:txBody>
      </p:sp>
    </p:spTree>
    <p:extLst>
      <p:ext uri="{BB962C8B-B14F-4D97-AF65-F5344CB8AC3E}">
        <p14:creationId xmlns:p14="http://schemas.microsoft.com/office/powerpoint/2010/main" val="2663989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图表&#10;&#10;描述已自动生成">
            <a:extLst>
              <a:ext uri="{FF2B5EF4-FFF2-40B4-BE49-F238E27FC236}">
                <a16:creationId xmlns:a16="http://schemas.microsoft.com/office/drawing/2014/main" id="{0E3FB2B4-F773-6242-BC76-A8878B224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8102" y="1844674"/>
            <a:ext cx="5014913" cy="4449763"/>
          </a:xfrm>
        </p:spPr>
      </p:pic>
      <p:pic>
        <p:nvPicPr>
          <p:cNvPr id="7" name="图片 5" descr="图形用户界面&#10;&#10;描述已自动生成">
            <a:extLst>
              <a:ext uri="{FF2B5EF4-FFF2-40B4-BE49-F238E27FC236}">
                <a16:creationId xmlns:a16="http://schemas.microsoft.com/office/drawing/2014/main" id="{CF4ADD6F-354C-174F-8B5E-D962BCE98571}"/>
              </a:ext>
            </a:extLst>
          </p:cNvPr>
          <p:cNvPicPr>
            <a:picLocks noChangeAspect="1"/>
          </p:cNvPicPr>
          <p:nvPr/>
        </p:nvPicPr>
        <p:blipFill rotWithShape="1">
          <a:blip r:embed="rId3">
            <a:extLst>
              <a:ext uri="{28A0092B-C50C-407E-A947-70E740481C1C}">
                <a14:useLocalDpi xmlns:a14="http://schemas.microsoft.com/office/drawing/2010/main" val="0"/>
              </a:ext>
            </a:extLst>
          </a:blip>
          <a:srcRect l="53367" t="22258" r="12139" b="28370"/>
          <a:stretch/>
        </p:blipFill>
        <p:spPr>
          <a:xfrm>
            <a:off x="1214594" y="1844674"/>
            <a:ext cx="4449763" cy="4449763"/>
          </a:xfrm>
          <a:prstGeom prst="rect">
            <a:avLst/>
          </a:prstGeom>
        </p:spPr>
      </p:pic>
      <p:sp>
        <p:nvSpPr>
          <p:cNvPr id="2" name="标题 1">
            <a:extLst>
              <a:ext uri="{FF2B5EF4-FFF2-40B4-BE49-F238E27FC236}">
                <a16:creationId xmlns:a16="http://schemas.microsoft.com/office/drawing/2014/main" id="{75E2FF1B-7F7D-444C-A583-984A2557C7E9}"/>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kumimoji="1" lang="en-US" altLang="zh-CN" sz="5200" b="1" kern="1200" dirty="0">
                <a:solidFill>
                  <a:schemeClr val="tx1"/>
                </a:solidFill>
                <a:latin typeface="+mj-lt"/>
                <a:ea typeface="+mj-ea"/>
                <a:cs typeface="+mj-cs"/>
              </a:rPr>
              <a:t>Visualization</a:t>
            </a:r>
          </a:p>
        </p:txBody>
      </p:sp>
    </p:spTree>
    <p:extLst>
      <p:ext uri="{BB962C8B-B14F-4D97-AF65-F5344CB8AC3E}">
        <p14:creationId xmlns:p14="http://schemas.microsoft.com/office/powerpoint/2010/main" val="2885288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4BC8D-401C-004E-92EB-199468410427}"/>
              </a:ext>
            </a:extLst>
          </p:cNvPr>
          <p:cNvSpPr>
            <a:spLocks noGrp="1"/>
          </p:cNvSpPr>
          <p:nvPr>
            <p:ph type="title"/>
          </p:nvPr>
        </p:nvSpPr>
        <p:spPr/>
        <p:txBody>
          <a:bodyPr/>
          <a:lstStyle/>
          <a:p>
            <a:r>
              <a:rPr lang="en-US" altLang="zh-CN" b="1" dirty="0"/>
              <a:t>Interesting</a:t>
            </a:r>
            <a:r>
              <a:rPr lang="zh-CN" altLang="en-US" b="1" dirty="0"/>
              <a:t> </a:t>
            </a:r>
            <a:r>
              <a:rPr lang="en-US" altLang="zh-CN" b="1" dirty="0"/>
              <a:t>Factor</a:t>
            </a:r>
            <a:endParaRPr lang="zh-CN" altLang="en-US" b="1" dirty="0"/>
          </a:p>
        </p:txBody>
      </p:sp>
      <p:sp>
        <p:nvSpPr>
          <p:cNvPr id="3" name="内容占位符 2">
            <a:extLst>
              <a:ext uri="{FF2B5EF4-FFF2-40B4-BE49-F238E27FC236}">
                <a16:creationId xmlns:a16="http://schemas.microsoft.com/office/drawing/2014/main" id="{2A8A308E-0D86-6745-8A58-C14D23670E4A}"/>
              </a:ext>
            </a:extLst>
          </p:cNvPr>
          <p:cNvSpPr>
            <a:spLocks noGrp="1"/>
          </p:cNvSpPr>
          <p:nvPr>
            <p:ph idx="1"/>
          </p:nvPr>
        </p:nvSpPr>
        <p:spPr>
          <a:xfrm>
            <a:off x="838200" y="1690688"/>
            <a:ext cx="5412192" cy="4486275"/>
          </a:xfrm>
        </p:spPr>
        <p:txBody>
          <a:bodyPr>
            <a:normAutofit lnSpcReduction="10000"/>
          </a:bodyPr>
          <a:lstStyle/>
          <a:p>
            <a:r>
              <a:rPr lang="zh-CN" altLang="en-US" sz="2400" b="0" i="0" u="none" strike="noStrike" dirty="0">
                <a:solidFill>
                  <a:srgbClr val="000000"/>
                </a:solidFill>
                <a:effectLst/>
                <a:latin typeface="+mn-ea"/>
              </a:rPr>
              <a:t>在进行模拟时，发现只有植被覆盖率较高时才能形成大规模火灾。因此还可以研究一下“树”密度与大规模火灾形成的关系。</a:t>
            </a:r>
            <a:endParaRPr lang="en-US" altLang="zh-CN" sz="2400" b="0" i="0" u="none" strike="noStrike" dirty="0">
              <a:solidFill>
                <a:srgbClr val="000000"/>
              </a:solidFill>
              <a:effectLst/>
              <a:latin typeface="+mn-ea"/>
            </a:endParaRPr>
          </a:p>
          <a:p>
            <a:endParaRPr lang="en-US" altLang="zh-CN" sz="2400" b="0" i="0" u="none" strike="noStrike" dirty="0">
              <a:solidFill>
                <a:srgbClr val="000000"/>
              </a:solidFill>
              <a:effectLst/>
              <a:latin typeface="+mn-ea"/>
            </a:endParaRPr>
          </a:p>
          <a:p>
            <a:r>
              <a:rPr lang="zh-CN" altLang="en-US" sz="2400" b="0" i="0" u="none" strike="noStrike" dirty="0">
                <a:solidFill>
                  <a:srgbClr val="000000"/>
                </a:solidFill>
                <a:effectLst/>
                <a:latin typeface="+mn-ea"/>
              </a:rPr>
              <a:t>我们用火灾能否贯穿整片森林来定义大规模火灾。</a:t>
            </a:r>
            <a:endParaRPr lang="en-US" altLang="zh-CN" sz="2400" b="0" i="0" u="none" strike="noStrike" dirty="0">
              <a:solidFill>
                <a:srgbClr val="000000"/>
              </a:solidFill>
              <a:effectLst/>
              <a:latin typeface="+mn-ea"/>
            </a:endParaRPr>
          </a:p>
          <a:p>
            <a:endParaRPr lang="en-US" altLang="zh-CN" sz="2400" b="0" i="0" u="none" strike="noStrike" dirty="0">
              <a:solidFill>
                <a:srgbClr val="000000"/>
              </a:solidFill>
              <a:effectLst/>
              <a:latin typeface="+mn-ea"/>
            </a:endParaRPr>
          </a:p>
          <a:p>
            <a:r>
              <a:rPr lang="zh-CN" altLang="en-US" sz="2400" b="0" i="0" u="none" strike="noStrike" dirty="0">
                <a:solidFill>
                  <a:srgbClr val="000000"/>
                </a:solidFill>
                <a:effectLst/>
                <a:latin typeface="+mn-ea"/>
              </a:rPr>
              <a:t>一片 </a:t>
            </a:r>
            <a:r>
              <a:rPr lang="en-US" altLang="zh-CN" sz="2400" b="0" i="0" u="none" strike="noStrike" dirty="0">
                <a:solidFill>
                  <a:srgbClr val="000000"/>
                </a:solidFill>
                <a:effectLst/>
                <a:latin typeface="+mn-ea"/>
              </a:rPr>
              <a:t>8×8 </a:t>
            </a:r>
            <a:r>
              <a:rPr lang="zh-CN" altLang="en-US" sz="2400" b="0" i="0" u="none" strike="noStrike" dirty="0">
                <a:solidFill>
                  <a:srgbClr val="000000"/>
                </a:solidFill>
                <a:effectLst/>
                <a:latin typeface="+mn-ea"/>
              </a:rPr>
              <a:t>的森林，其中“树”元胞（绿色）的密度为 </a:t>
            </a:r>
            <a:r>
              <a:rPr lang="en-US" altLang="zh-CN" sz="2400" b="0" i="0" u="none" strike="noStrike" dirty="0">
                <a:solidFill>
                  <a:srgbClr val="000000"/>
                </a:solidFill>
                <a:effectLst/>
                <a:latin typeface="+mn-ea"/>
              </a:rPr>
              <a:t>0.25</a:t>
            </a:r>
            <a:r>
              <a:rPr lang="zh-CN" altLang="en-US" sz="2400" b="0" i="0" u="none" strike="noStrike" dirty="0">
                <a:solidFill>
                  <a:srgbClr val="000000"/>
                </a:solidFill>
                <a:effectLst/>
                <a:latin typeface="+mn-ea"/>
              </a:rPr>
              <a:t>。“树”元胞从左到右贯穿，故认为火灾能贯穿这片森林。</a:t>
            </a:r>
            <a:endParaRPr lang="en-US" altLang="zh-CN" sz="2400" b="0" i="0" u="none" strike="noStrike" dirty="0">
              <a:solidFill>
                <a:srgbClr val="000000"/>
              </a:solidFill>
              <a:effectLst/>
              <a:latin typeface="+mn-ea"/>
            </a:endParaRPr>
          </a:p>
        </p:txBody>
      </p:sp>
      <p:pic>
        <p:nvPicPr>
          <p:cNvPr id="4" name="图片 4">
            <a:extLst>
              <a:ext uri="{FF2B5EF4-FFF2-40B4-BE49-F238E27FC236}">
                <a16:creationId xmlns:a16="http://schemas.microsoft.com/office/drawing/2014/main" id="{6E1048D0-4FC7-B949-91A9-5B37F6F9B725}"/>
              </a:ext>
            </a:extLst>
          </p:cNvPr>
          <p:cNvPicPr>
            <a:picLocks noChangeAspect="1"/>
          </p:cNvPicPr>
          <p:nvPr/>
        </p:nvPicPr>
        <p:blipFill rotWithShape="1">
          <a:blip r:embed="rId2">
            <a:extLst>
              <a:ext uri="{28A0092B-C50C-407E-A947-70E740481C1C}">
                <a14:useLocalDpi xmlns:a14="http://schemas.microsoft.com/office/drawing/2010/main" val="0"/>
              </a:ext>
            </a:extLst>
          </a:blip>
          <a:srcRect l="12884" t="34876" r="53033" b="15751"/>
          <a:stretch/>
        </p:blipFill>
        <p:spPr>
          <a:xfrm>
            <a:off x="7184215" y="1690688"/>
            <a:ext cx="3648138" cy="3692092"/>
          </a:xfrm>
          <a:prstGeom prst="rect">
            <a:avLst/>
          </a:prstGeom>
        </p:spPr>
      </p:pic>
      <p:sp>
        <p:nvSpPr>
          <p:cNvPr id="5" name="文本框 4">
            <a:extLst>
              <a:ext uri="{FF2B5EF4-FFF2-40B4-BE49-F238E27FC236}">
                <a16:creationId xmlns:a16="http://schemas.microsoft.com/office/drawing/2014/main" id="{6135C309-1B4D-324B-A77B-B5887316E4CB}"/>
              </a:ext>
            </a:extLst>
          </p:cNvPr>
          <p:cNvSpPr txBox="1"/>
          <p:nvPr/>
        </p:nvSpPr>
        <p:spPr>
          <a:xfrm>
            <a:off x="7645649" y="5491629"/>
            <a:ext cx="3062194" cy="369332"/>
          </a:xfrm>
          <a:prstGeom prst="rect">
            <a:avLst/>
          </a:prstGeom>
          <a:noFill/>
        </p:spPr>
        <p:txBody>
          <a:bodyPr wrap="square" rtlCol="0">
            <a:spAutoFit/>
          </a:bodyPr>
          <a:lstStyle/>
          <a:p>
            <a:pPr algn="l"/>
            <a:r>
              <a:rPr lang="zh-CN" altLang="en-US" dirty="0"/>
              <a:t>树密度为</a:t>
            </a:r>
            <a:r>
              <a:rPr lang="en-US" altLang="zh-CN" dirty="0"/>
              <a:t>16/64=0.25</a:t>
            </a:r>
            <a:r>
              <a:rPr lang="zh-CN" altLang="en-US" dirty="0"/>
              <a:t>的森林</a:t>
            </a:r>
          </a:p>
        </p:txBody>
      </p:sp>
    </p:spTree>
    <p:extLst>
      <p:ext uri="{BB962C8B-B14F-4D97-AF65-F5344CB8AC3E}">
        <p14:creationId xmlns:p14="http://schemas.microsoft.com/office/powerpoint/2010/main" val="2663618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D9A580-DD22-1649-9892-9A7FBE36EE21}"/>
              </a:ext>
            </a:extLst>
          </p:cNvPr>
          <p:cNvSpPr>
            <a:spLocks noGrp="1"/>
          </p:cNvSpPr>
          <p:nvPr>
            <p:ph type="title"/>
          </p:nvPr>
        </p:nvSpPr>
        <p:spPr/>
        <p:txBody>
          <a:bodyPr/>
          <a:lstStyle/>
          <a:p>
            <a:r>
              <a:rPr lang="en-US" altLang="zh-CN" b="1" dirty="0"/>
              <a:t>Interesting</a:t>
            </a:r>
            <a:r>
              <a:rPr lang="zh-CN" altLang="en-US" b="1" dirty="0"/>
              <a:t> </a:t>
            </a:r>
            <a:r>
              <a:rPr lang="en-US" altLang="zh-CN" b="1" dirty="0"/>
              <a:t>Factor</a:t>
            </a:r>
            <a:endParaRPr lang="zh-CN" altLang="en-US" b="1" dirty="0"/>
          </a:p>
        </p:txBody>
      </p:sp>
      <p:sp>
        <p:nvSpPr>
          <p:cNvPr id="3" name="内容占位符 2">
            <a:extLst>
              <a:ext uri="{FF2B5EF4-FFF2-40B4-BE49-F238E27FC236}">
                <a16:creationId xmlns:a16="http://schemas.microsoft.com/office/drawing/2014/main" id="{48AD43F4-0B80-9541-9B30-E0B0F4A02E88}"/>
              </a:ext>
            </a:extLst>
          </p:cNvPr>
          <p:cNvSpPr>
            <a:spLocks noGrp="1"/>
          </p:cNvSpPr>
          <p:nvPr>
            <p:ph idx="1"/>
          </p:nvPr>
        </p:nvSpPr>
        <p:spPr>
          <a:xfrm>
            <a:off x="838647" y="1499195"/>
            <a:ext cx="5984937" cy="4351338"/>
          </a:xfrm>
        </p:spPr>
        <p:txBody>
          <a:bodyPr>
            <a:normAutofit lnSpcReduction="10000"/>
          </a:bodyPr>
          <a:lstStyle/>
          <a:p>
            <a:r>
              <a:rPr lang="zh-CN" altLang="en-US" sz="2400" dirty="0"/>
              <a:t>我们对多种尺寸的森林进行了多次测试：按照不同的“树”密度，随机生成森林并检验其“树”元胞是否左右贯穿。</a:t>
            </a:r>
            <a:endParaRPr lang="en-US" altLang="zh-CN" sz="2400" dirty="0"/>
          </a:p>
          <a:p>
            <a:endParaRPr lang="en-US" altLang="zh-CN" sz="2400" dirty="0"/>
          </a:p>
          <a:p>
            <a:r>
              <a:rPr lang="zh-CN" altLang="en-US" sz="2400" dirty="0"/>
              <a:t>测试结果如图所示，从中可以看出大规模火灾发生的概率存在相交点，各尺寸森林发生大规模火灾的概率曲线约在 </a:t>
            </a:r>
            <a:r>
              <a:rPr lang="en-US" altLang="zh-CN" sz="2400" dirty="0"/>
              <a:t>p = 0.6 </a:t>
            </a:r>
            <a:r>
              <a:rPr lang="zh-CN" altLang="en-US" sz="2400" dirty="0"/>
              <a:t>附近相交于一点。</a:t>
            </a:r>
            <a:endParaRPr lang="en-US" altLang="zh-CN" sz="2400" dirty="0"/>
          </a:p>
          <a:p>
            <a:endParaRPr lang="en-US" altLang="zh-CN" sz="2400" dirty="0"/>
          </a:p>
          <a:p>
            <a:r>
              <a:rPr lang="zh-CN" altLang="en-US" sz="2400" dirty="0"/>
              <a:t>这表明当“树”元胞的密度高于 </a:t>
            </a:r>
            <a:r>
              <a:rPr lang="en-US" altLang="zh-CN" sz="2400" dirty="0"/>
              <a:t>0.6 </a:t>
            </a:r>
            <a:r>
              <a:rPr lang="zh-CN" altLang="en-US" sz="2400" dirty="0"/>
              <a:t>时就极易形成大规模的火灾，即</a:t>
            </a:r>
            <a:r>
              <a:rPr lang="en-US" altLang="zh-CN" sz="2400" dirty="0"/>
              <a:t>NDVI </a:t>
            </a:r>
            <a:r>
              <a:rPr lang="zh-CN" altLang="en-US" sz="2400" dirty="0"/>
              <a:t>值高于 </a:t>
            </a:r>
            <a:r>
              <a:rPr lang="en-US" altLang="zh-CN" sz="2400" dirty="0"/>
              <a:t>0.36 </a:t>
            </a:r>
            <a:r>
              <a:rPr lang="zh-CN" altLang="en-US" sz="2400" dirty="0"/>
              <a:t>的区域比较容易形成大规模的火灾。</a:t>
            </a:r>
          </a:p>
        </p:txBody>
      </p:sp>
      <p:pic>
        <p:nvPicPr>
          <p:cNvPr id="4" name="图片 4">
            <a:extLst>
              <a:ext uri="{FF2B5EF4-FFF2-40B4-BE49-F238E27FC236}">
                <a16:creationId xmlns:a16="http://schemas.microsoft.com/office/drawing/2014/main" id="{100D9E45-EFFF-864D-B64E-974B574BBEF7}"/>
              </a:ext>
            </a:extLst>
          </p:cNvPr>
          <p:cNvPicPr>
            <a:picLocks noChangeAspect="1"/>
          </p:cNvPicPr>
          <p:nvPr/>
        </p:nvPicPr>
        <p:blipFill rotWithShape="1">
          <a:blip r:embed="rId2">
            <a:extLst>
              <a:ext uri="{28A0092B-C50C-407E-A947-70E740481C1C}">
                <a14:useLocalDpi xmlns:a14="http://schemas.microsoft.com/office/drawing/2010/main" val="0"/>
              </a:ext>
            </a:extLst>
          </a:blip>
          <a:srcRect l="52341" t="34014" r="9675" b="13381"/>
          <a:stretch/>
        </p:blipFill>
        <p:spPr>
          <a:xfrm>
            <a:off x="7370979" y="1825625"/>
            <a:ext cx="3822451" cy="3698478"/>
          </a:xfrm>
          <a:prstGeom prst="rect">
            <a:avLst/>
          </a:prstGeom>
        </p:spPr>
      </p:pic>
    </p:spTree>
    <p:extLst>
      <p:ext uri="{BB962C8B-B14F-4D97-AF65-F5344CB8AC3E}">
        <p14:creationId xmlns:p14="http://schemas.microsoft.com/office/powerpoint/2010/main" val="1190979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E044E-E21F-7842-AB7D-E6DB07D3595F}"/>
              </a:ext>
            </a:extLst>
          </p:cNvPr>
          <p:cNvSpPr>
            <a:spLocks noGrp="1"/>
          </p:cNvSpPr>
          <p:nvPr>
            <p:ph type="title"/>
          </p:nvPr>
        </p:nvSpPr>
        <p:spPr/>
        <p:txBody>
          <a:bodyPr/>
          <a:lstStyle/>
          <a:p>
            <a:r>
              <a:rPr lang="en-US" altLang="zh-CN" b="1" dirty="0"/>
              <a:t>Background</a:t>
            </a:r>
            <a:endParaRPr lang="zh-CN" altLang="en-US" b="1" dirty="0"/>
          </a:p>
        </p:txBody>
      </p:sp>
      <p:sp>
        <p:nvSpPr>
          <p:cNvPr id="3" name="内容占位符 2">
            <a:extLst>
              <a:ext uri="{FF2B5EF4-FFF2-40B4-BE49-F238E27FC236}">
                <a16:creationId xmlns:a16="http://schemas.microsoft.com/office/drawing/2014/main" id="{9ACBB9EC-92AA-0943-A970-F16AF59FCF40}"/>
              </a:ext>
            </a:extLst>
          </p:cNvPr>
          <p:cNvSpPr>
            <a:spLocks noGrp="1"/>
          </p:cNvSpPr>
          <p:nvPr>
            <p:ph idx="1"/>
          </p:nvPr>
        </p:nvSpPr>
        <p:spPr>
          <a:xfrm>
            <a:off x="838200" y="1690688"/>
            <a:ext cx="10515600" cy="4351338"/>
          </a:xfrm>
        </p:spPr>
        <p:txBody>
          <a:bodyPr/>
          <a:lstStyle/>
          <a:p>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2019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11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月，澳大利亚东部丛林大火肆虐，灾情不断加剧。大火燃烧了</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4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个多月，土地的过火面积已经超过</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26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万平方千米，整个澳洲大陆三分之一被浓白的烟雾覆盖</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澳大利亚</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2019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年全年的降雨量是</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100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多年的历史最低值。</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2019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12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17</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日，是澳大利亚有史以来最热的一天，全国平均气温高达</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40.9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摄氏度。少降雨和高温天气显然有利于大火的产生和蔓延。</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澳大利亚约</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70 %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的国土都属于干旱或半干旱地带，它是世界上最平坦、最干燥的大陆。此外澳大利亚植被覆盖率高，且天然森林中约半数以上都是桉树，桉树富含油脂，遇火即燃。地势和植被助长了大火的蔓延。</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67664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10;">
            <a:extLst>
              <a:ext uri="{FF2B5EF4-FFF2-40B4-BE49-F238E27FC236}">
                <a16:creationId xmlns:a16="http://schemas.microsoft.com/office/drawing/2014/main" id="{AAC87E9C-9BB7-F649-B783-5C4B8311BAD1}"/>
              </a:ext>
            </a:extLst>
          </p:cNvPr>
          <p:cNvPicPr>
            <a:picLocks noChangeAspect="1"/>
          </p:cNvPicPr>
          <p:nvPr/>
        </p:nvPicPr>
        <p:blipFill rotWithShape="1">
          <a:blip r:embed="rId2">
            <a:extLst>
              <a:ext uri="{28A0092B-C50C-407E-A947-70E740481C1C}">
                <a14:useLocalDpi xmlns:a14="http://schemas.microsoft.com/office/drawing/2010/main" val="0"/>
              </a:ext>
            </a:extLst>
          </a:blip>
          <a:srcRect l="10045" t="22846" r="54024" b="27488"/>
          <a:stretch/>
        </p:blipFill>
        <p:spPr>
          <a:xfrm>
            <a:off x="1593724" y="946273"/>
            <a:ext cx="3777659" cy="3648139"/>
          </a:xfrm>
          <a:prstGeom prst="rect">
            <a:avLst/>
          </a:prstGeom>
          <a:effectLst>
            <a:outerShdw blurRad="50800" dist="76200" dir="8100000" algn="tr" rotWithShape="0">
              <a:prstClr val="black">
                <a:alpha val="40000"/>
              </a:prstClr>
            </a:outerShdw>
          </a:effectLst>
        </p:spPr>
      </p:pic>
      <p:pic>
        <p:nvPicPr>
          <p:cNvPr id="5" name="图片 5">
            <a:extLst>
              <a:ext uri="{FF2B5EF4-FFF2-40B4-BE49-F238E27FC236}">
                <a16:creationId xmlns:a16="http://schemas.microsoft.com/office/drawing/2014/main" id="{43243DA9-52F3-414F-AE57-2A056F29FF22}"/>
              </a:ext>
            </a:extLst>
          </p:cNvPr>
          <p:cNvPicPr>
            <a:picLocks noChangeAspect="1"/>
          </p:cNvPicPr>
          <p:nvPr/>
        </p:nvPicPr>
        <p:blipFill rotWithShape="1">
          <a:blip r:embed="rId2">
            <a:extLst>
              <a:ext uri="{28A0092B-C50C-407E-A947-70E740481C1C}">
                <a14:useLocalDpi xmlns:a14="http://schemas.microsoft.com/office/drawing/2010/main" val="0"/>
              </a:ext>
            </a:extLst>
          </a:blip>
          <a:srcRect l="53367" t="22258" r="12139" b="28370"/>
          <a:stretch/>
        </p:blipFill>
        <p:spPr>
          <a:xfrm>
            <a:off x="7057188" y="946272"/>
            <a:ext cx="3648139" cy="3648139"/>
          </a:xfrm>
          <a:prstGeom prst="rect">
            <a:avLst/>
          </a:prstGeom>
          <a:effectLst>
            <a:outerShdw blurRad="50800" dist="76200" dir="8100000" algn="tr" rotWithShape="0">
              <a:prstClr val="black">
                <a:alpha val="40000"/>
              </a:prstClr>
            </a:outerShdw>
          </a:effectLst>
        </p:spPr>
      </p:pic>
      <p:sp>
        <p:nvSpPr>
          <p:cNvPr id="6" name="文本框 5">
            <a:extLst>
              <a:ext uri="{FF2B5EF4-FFF2-40B4-BE49-F238E27FC236}">
                <a16:creationId xmlns:a16="http://schemas.microsoft.com/office/drawing/2014/main" id="{72557E32-C4FB-ED4B-8310-6B563DDA735F}"/>
              </a:ext>
            </a:extLst>
          </p:cNvPr>
          <p:cNvSpPr txBox="1"/>
          <p:nvPr/>
        </p:nvSpPr>
        <p:spPr>
          <a:xfrm>
            <a:off x="1971251" y="4782195"/>
            <a:ext cx="2918247" cy="369332"/>
          </a:xfrm>
          <a:prstGeom prst="rect">
            <a:avLst/>
          </a:prstGeom>
          <a:noFill/>
        </p:spPr>
        <p:txBody>
          <a:bodyPr wrap="square" rtlCol="0">
            <a:spAutoFit/>
          </a:bodyPr>
          <a:lstStyle/>
          <a:p>
            <a:pPr algn="l"/>
            <a:r>
              <a:rPr lang="en-US" altLang="zh-CN" dirty="0"/>
              <a:t>	</a:t>
            </a:r>
            <a:r>
              <a:rPr lang="zh-CN" altLang="en-US" dirty="0"/>
              <a:t>澳洲山火</a:t>
            </a:r>
          </a:p>
        </p:txBody>
      </p:sp>
      <p:sp>
        <p:nvSpPr>
          <p:cNvPr id="2" name="文本框 1">
            <a:extLst>
              <a:ext uri="{FF2B5EF4-FFF2-40B4-BE49-F238E27FC236}">
                <a16:creationId xmlns:a16="http://schemas.microsoft.com/office/drawing/2014/main" id="{C0D7B5F0-73F3-AC41-B40E-266FC6C656C3}"/>
              </a:ext>
            </a:extLst>
          </p:cNvPr>
          <p:cNvSpPr txBox="1"/>
          <p:nvPr/>
        </p:nvSpPr>
        <p:spPr>
          <a:xfrm>
            <a:off x="6545231" y="4782195"/>
            <a:ext cx="4444996" cy="369332"/>
          </a:xfrm>
          <a:prstGeom prst="rect">
            <a:avLst/>
          </a:prstGeom>
          <a:noFill/>
        </p:spPr>
        <p:txBody>
          <a:bodyPr wrap="square" rtlCol="0">
            <a:spAutoFit/>
          </a:bodyPr>
          <a:lstStyle/>
          <a:p>
            <a:pPr algn="l"/>
            <a:r>
              <a:rPr lang="zh-CN" altLang="en-US" dirty="0"/>
              <a:t>            一个月内澳洲火灾地点累计图</a:t>
            </a:r>
            <a:endParaRPr lang="en-US" altLang="zh-CN" dirty="0"/>
          </a:p>
        </p:txBody>
      </p:sp>
    </p:spTree>
    <p:extLst>
      <p:ext uri="{BB962C8B-B14F-4D97-AF65-F5344CB8AC3E}">
        <p14:creationId xmlns:p14="http://schemas.microsoft.com/office/powerpoint/2010/main" val="191531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852DB-F234-0945-B62C-81C9991813CE}"/>
              </a:ext>
            </a:extLst>
          </p:cNvPr>
          <p:cNvSpPr>
            <a:spLocks noGrp="1"/>
          </p:cNvSpPr>
          <p:nvPr>
            <p:ph type="title"/>
          </p:nvPr>
        </p:nvSpPr>
        <p:spPr/>
        <p:txBody>
          <a:bodyPr/>
          <a:lstStyle/>
          <a:p>
            <a:r>
              <a:rPr lang="en-US" altLang="zh-CN" b="1" dirty="0"/>
              <a:t>Basic</a:t>
            </a:r>
            <a:r>
              <a:rPr lang="zh-CN" altLang="en-US" b="1" dirty="0"/>
              <a:t> </a:t>
            </a:r>
            <a:r>
              <a:rPr lang="en-US" altLang="zh-CN" b="1" dirty="0"/>
              <a:t>Model</a:t>
            </a:r>
            <a:r>
              <a:rPr lang="zh-CN" altLang="en-US" b="1" dirty="0"/>
              <a:t> </a:t>
            </a:r>
            <a:r>
              <a:rPr lang="en-US" altLang="zh-CN" b="1" dirty="0"/>
              <a:t>——</a:t>
            </a:r>
            <a:r>
              <a:rPr lang="zh-CN" altLang="en-US" b="1" dirty="0"/>
              <a:t> </a:t>
            </a:r>
            <a:r>
              <a:rPr lang="en-US" altLang="zh-CN" b="1" i="0" u="none" strike="noStrike" dirty="0">
                <a:solidFill>
                  <a:srgbClr val="333333"/>
                </a:solidFill>
                <a:effectLst/>
                <a:latin typeface="+mj-ea"/>
              </a:rPr>
              <a:t>cellular automata</a:t>
            </a:r>
            <a:endParaRPr lang="zh-CN" altLang="en-US" b="1" dirty="0">
              <a:latin typeface="+mj-ea"/>
            </a:endParaRPr>
          </a:p>
        </p:txBody>
      </p:sp>
      <p:sp>
        <p:nvSpPr>
          <p:cNvPr id="3" name="内容占位符 2">
            <a:extLst>
              <a:ext uri="{FF2B5EF4-FFF2-40B4-BE49-F238E27FC236}">
                <a16:creationId xmlns:a16="http://schemas.microsoft.com/office/drawing/2014/main" id="{E5B621C4-9DC8-F149-9127-2BA1A715E482}"/>
              </a:ext>
            </a:extLst>
          </p:cNvPr>
          <p:cNvSpPr>
            <a:spLocks noGrp="1"/>
          </p:cNvSpPr>
          <p:nvPr>
            <p:ph idx="1"/>
          </p:nvPr>
        </p:nvSpPr>
        <p:spPr/>
        <p:txBody>
          <a:bodyPr>
            <a:normAutofit/>
          </a:bodyPr>
          <a:lstStyle/>
          <a:p>
            <a:r>
              <a:rPr lang="zh-CN" altLang="en-US" sz="2400" dirty="0">
                <a:latin typeface="+mn-ea"/>
              </a:rPr>
              <a:t>在森林火灾蔓延的研究中，最常用的模型之一就是元胞自动机</a:t>
            </a:r>
            <a:endParaRPr lang="en-US" altLang="zh-CN" sz="2400" dirty="0">
              <a:latin typeface="+mn-ea"/>
            </a:endParaRPr>
          </a:p>
          <a:p>
            <a:endParaRPr lang="en-US" altLang="zh-CN" sz="2400" dirty="0">
              <a:latin typeface="+mn-ea"/>
            </a:endParaRPr>
          </a:p>
          <a:p>
            <a:r>
              <a:rPr lang="zh-CN" altLang="en-US" sz="2400" dirty="0">
                <a:latin typeface="+mn-ea"/>
              </a:rPr>
              <a:t>元胞自动机是复杂系统研究的一个典型方法，特别适合于空间复杂系统的时空动态模拟研究。</a:t>
            </a:r>
            <a:endParaRPr lang="en-US" altLang="zh-CN" sz="2400" dirty="0">
              <a:latin typeface="+mn-ea"/>
            </a:endParaRPr>
          </a:p>
          <a:p>
            <a:endParaRPr lang="en-US" altLang="zh-CN" sz="2400" dirty="0">
              <a:latin typeface="+mn-ea"/>
            </a:endParaRPr>
          </a:p>
          <a:p>
            <a:r>
              <a:rPr lang="zh-CN" altLang="en-US" sz="2400" dirty="0">
                <a:latin typeface="+mn-ea"/>
              </a:rPr>
              <a:t>在元胞自动机模型中，空间被离散成网格，每一个网格被称为一个元胞。元胞具有有限的离散状态，遵循同样的作用规则，依据确定的局部规则作同步更新。</a:t>
            </a:r>
            <a:endParaRPr lang="en-US" altLang="zh-CN" sz="2400" dirty="0">
              <a:latin typeface="+mn-ea"/>
            </a:endParaRPr>
          </a:p>
          <a:p>
            <a:endParaRPr lang="en-US" altLang="zh-CN" sz="2400" dirty="0">
              <a:latin typeface="+mn-ea"/>
            </a:endParaRPr>
          </a:p>
          <a:p>
            <a:r>
              <a:rPr lang="zh-CN" altLang="en-US" sz="2400" dirty="0">
                <a:latin typeface="+mn-ea"/>
              </a:rPr>
              <a:t>大量元胞通过简单的相互作用而构成动态系统的演化。</a:t>
            </a:r>
          </a:p>
        </p:txBody>
      </p:sp>
    </p:spTree>
    <p:extLst>
      <p:ext uri="{BB962C8B-B14F-4D97-AF65-F5344CB8AC3E}">
        <p14:creationId xmlns:p14="http://schemas.microsoft.com/office/powerpoint/2010/main" val="1916573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919A7-9DEC-9F4E-883F-6BDC96F4EF30}"/>
              </a:ext>
            </a:extLst>
          </p:cNvPr>
          <p:cNvSpPr>
            <a:spLocks noGrp="1"/>
          </p:cNvSpPr>
          <p:nvPr>
            <p:ph type="title"/>
          </p:nvPr>
        </p:nvSpPr>
        <p:spPr/>
        <p:txBody>
          <a:bodyPr/>
          <a:lstStyle/>
          <a:p>
            <a:r>
              <a:rPr lang="en-US" altLang="zh-CN" b="1" dirty="0"/>
              <a:t>Classical</a:t>
            </a:r>
            <a:r>
              <a:rPr lang="zh-CN" altLang="en-US" b="1" dirty="0"/>
              <a:t> </a:t>
            </a:r>
            <a:r>
              <a:rPr lang="en-US" altLang="zh-CN" b="1" dirty="0"/>
              <a:t>Model</a:t>
            </a:r>
            <a:endParaRPr lang="zh-CN" altLang="en-US" b="1" dirty="0"/>
          </a:p>
        </p:txBody>
      </p:sp>
      <p:sp>
        <p:nvSpPr>
          <p:cNvPr id="3" name="内容占位符 2">
            <a:extLst>
              <a:ext uri="{FF2B5EF4-FFF2-40B4-BE49-F238E27FC236}">
                <a16:creationId xmlns:a16="http://schemas.microsoft.com/office/drawing/2014/main" id="{B4E9AB30-1892-4A42-846F-ECB20B944D4E}"/>
              </a:ext>
            </a:extLst>
          </p:cNvPr>
          <p:cNvSpPr>
            <a:spLocks noGrp="1"/>
          </p:cNvSpPr>
          <p:nvPr>
            <p:ph idx="1"/>
          </p:nvPr>
        </p:nvSpPr>
        <p:spPr/>
        <p:txBody>
          <a:bodyPr>
            <a:normAutofit/>
          </a:bodyPr>
          <a:lstStyle/>
          <a:p>
            <a:r>
              <a:rPr lang="zh-CN" altLang="en-US" dirty="0">
                <a:latin typeface="+mn-ea"/>
              </a:rPr>
              <a:t>经典的森林火灾元胞自动机模型定义在正方形网格上。</a:t>
            </a:r>
            <a:endParaRPr lang="en-US" altLang="zh-CN" dirty="0">
              <a:latin typeface="+mn-ea"/>
            </a:endParaRPr>
          </a:p>
          <a:p>
            <a:endParaRPr lang="en-US" altLang="zh-CN" dirty="0">
              <a:latin typeface="+mn-ea"/>
            </a:endParaRPr>
          </a:p>
          <a:p>
            <a:r>
              <a:rPr lang="zh-CN" altLang="en-US" dirty="0">
                <a:latin typeface="+mn-ea"/>
              </a:rPr>
              <a:t>元胞有三种状态：树（未燃烧的树），火（正在燃烧的树）和空（空地）状态。</a:t>
            </a:r>
            <a:endParaRPr lang="en-US" altLang="zh-CN" dirty="0">
              <a:latin typeface="+mn-ea"/>
            </a:endParaRPr>
          </a:p>
          <a:p>
            <a:endParaRPr lang="en-US" altLang="zh-CN" dirty="0">
              <a:latin typeface="+mn-ea"/>
            </a:endParaRPr>
          </a:p>
          <a:p>
            <a:r>
              <a:rPr lang="zh-CN" altLang="en-US" dirty="0">
                <a:latin typeface="+mn-ea"/>
              </a:rPr>
              <a:t>经典火灾模型的三种元胞更新规则中，着火规则（闪电）以及新生规则都涉及概率，体现了该模型在演化过程中出现的随机性和不确定性。</a:t>
            </a:r>
          </a:p>
        </p:txBody>
      </p:sp>
    </p:spTree>
    <p:extLst>
      <p:ext uri="{BB962C8B-B14F-4D97-AF65-F5344CB8AC3E}">
        <p14:creationId xmlns:p14="http://schemas.microsoft.com/office/powerpoint/2010/main" val="240258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07BB6-C7ED-C540-B053-9527B49F629E}"/>
              </a:ext>
            </a:extLst>
          </p:cNvPr>
          <p:cNvSpPr>
            <a:spLocks noGrp="1"/>
          </p:cNvSpPr>
          <p:nvPr>
            <p:ph type="title"/>
          </p:nvPr>
        </p:nvSpPr>
        <p:spPr/>
        <p:txBody>
          <a:bodyPr/>
          <a:lstStyle/>
          <a:p>
            <a:r>
              <a:rPr lang="en-US" altLang="zh-CN" b="1" dirty="0"/>
              <a:t>Rules</a:t>
            </a:r>
            <a:r>
              <a:rPr lang="zh-CN" altLang="en-US" b="1" dirty="0"/>
              <a:t> </a:t>
            </a:r>
            <a:r>
              <a:rPr lang="en-US" altLang="zh-CN" b="1" dirty="0"/>
              <a:t>of</a:t>
            </a:r>
            <a:r>
              <a:rPr lang="zh-CN" altLang="en-US" b="1" dirty="0"/>
              <a:t> </a:t>
            </a:r>
            <a:r>
              <a:rPr lang="en-US" altLang="zh-CN" b="1" dirty="0"/>
              <a:t>Update</a:t>
            </a:r>
            <a:endParaRPr lang="zh-CN" altLang="en-US" b="1" dirty="0"/>
          </a:p>
        </p:txBody>
      </p:sp>
      <p:sp>
        <p:nvSpPr>
          <p:cNvPr id="3" name="内容占位符 2">
            <a:extLst>
              <a:ext uri="{FF2B5EF4-FFF2-40B4-BE49-F238E27FC236}">
                <a16:creationId xmlns:a16="http://schemas.microsoft.com/office/drawing/2014/main" id="{0CA916B3-07A5-4740-990A-003FCF2E5FFE}"/>
              </a:ext>
            </a:extLst>
          </p:cNvPr>
          <p:cNvSpPr>
            <a:spLocks noGrp="1"/>
          </p:cNvSpPr>
          <p:nvPr>
            <p:ph idx="1"/>
          </p:nvPr>
        </p:nvSpPr>
        <p:spPr/>
        <p:txBody>
          <a:bodyPr/>
          <a:lstStyle/>
          <a:p>
            <a:r>
              <a:rPr lang="en-US" altLang="zh-CN" sz="3200" b="1" dirty="0"/>
              <a:t>Rule 1: </a:t>
            </a:r>
            <a:r>
              <a:rPr lang="zh-CN" altLang="en-US" sz="3200" b="1" dirty="0"/>
              <a:t>着火</a:t>
            </a:r>
            <a:endParaRPr lang="en-US" altLang="zh-CN" sz="3200" b="1" dirty="0"/>
          </a:p>
          <a:p>
            <a:r>
              <a:rPr lang="zh-CN" altLang="en-US" dirty="0"/>
              <a:t>若某元胞的状态为“树”，且其最邻近的 </a:t>
            </a:r>
            <a:r>
              <a:rPr lang="en-US" altLang="zh-CN" dirty="0"/>
              <a:t>4 </a:t>
            </a:r>
            <a:r>
              <a:rPr lang="zh-CN" altLang="en-US" dirty="0"/>
              <a:t>个邻居元胞中有状态为” 火”</a:t>
            </a:r>
            <a:r>
              <a:rPr lang="en-US" altLang="zh-CN" dirty="0"/>
              <a:t>, </a:t>
            </a:r>
            <a:r>
              <a:rPr lang="zh-CN" altLang="en-US" dirty="0"/>
              <a:t>则该元胞下一时 刻的状态由“树”变为” 火”</a:t>
            </a:r>
            <a:r>
              <a:rPr lang="en-US" altLang="zh-CN" dirty="0"/>
              <a:t>, </a:t>
            </a:r>
            <a:r>
              <a:rPr lang="zh-CN" altLang="en-US" dirty="0"/>
              <a:t>用以模拟火势的蔓延。此外，状态为“树”的元胞也会以一个低概率 </a:t>
            </a:r>
            <a:r>
              <a:rPr lang="en-US" altLang="zh-CN" dirty="0"/>
              <a:t>f </a:t>
            </a:r>
            <a:r>
              <a:rPr lang="zh-CN" altLang="en-US" dirty="0"/>
              <a:t>变为” 火”，用以模拟闪电引起的火灾。</a:t>
            </a:r>
          </a:p>
        </p:txBody>
      </p:sp>
      <p:pic>
        <p:nvPicPr>
          <p:cNvPr id="4" name="图片 4">
            <a:extLst>
              <a:ext uri="{FF2B5EF4-FFF2-40B4-BE49-F238E27FC236}">
                <a16:creationId xmlns:a16="http://schemas.microsoft.com/office/drawing/2014/main" id="{46BC3F16-0F52-0746-BC51-A5CBB1FAB304}"/>
              </a:ext>
            </a:extLst>
          </p:cNvPr>
          <p:cNvPicPr>
            <a:picLocks noChangeAspect="1"/>
          </p:cNvPicPr>
          <p:nvPr/>
        </p:nvPicPr>
        <p:blipFill rotWithShape="1">
          <a:blip r:embed="rId2">
            <a:extLst>
              <a:ext uri="{28A0092B-C50C-407E-A947-70E740481C1C}">
                <a14:useLocalDpi xmlns:a14="http://schemas.microsoft.com/office/drawing/2010/main" val="0"/>
              </a:ext>
            </a:extLst>
          </a:blip>
          <a:srcRect l="15179" t="36541" r="22405" b="33227"/>
          <a:stretch/>
        </p:blipFill>
        <p:spPr>
          <a:xfrm>
            <a:off x="2104215" y="4034117"/>
            <a:ext cx="7644902" cy="2587055"/>
          </a:xfrm>
          <a:prstGeom prst="rect">
            <a:avLst/>
          </a:prstGeom>
        </p:spPr>
      </p:pic>
    </p:spTree>
    <p:extLst>
      <p:ext uri="{BB962C8B-B14F-4D97-AF65-F5344CB8AC3E}">
        <p14:creationId xmlns:p14="http://schemas.microsoft.com/office/powerpoint/2010/main" val="305323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D91CD-2727-5B42-A366-F758E6079FA1}"/>
              </a:ext>
            </a:extLst>
          </p:cNvPr>
          <p:cNvSpPr>
            <a:spLocks noGrp="1"/>
          </p:cNvSpPr>
          <p:nvPr>
            <p:ph type="title"/>
          </p:nvPr>
        </p:nvSpPr>
        <p:spPr/>
        <p:txBody>
          <a:bodyPr/>
          <a:lstStyle/>
          <a:p>
            <a:r>
              <a:rPr lang="en-US" altLang="zh-CN" b="1" dirty="0"/>
              <a:t>Rules of Update</a:t>
            </a:r>
            <a:endParaRPr lang="zh-CN" altLang="en-US" b="1" dirty="0"/>
          </a:p>
        </p:txBody>
      </p:sp>
      <p:sp>
        <p:nvSpPr>
          <p:cNvPr id="3" name="内容占位符 2">
            <a:extLst>
              <a:ext uri="{FF2B5EF4-FFF2-40B4-BE49-F238E27FC236}">
                <a16:creationId xmlns:a16="http://schemas.microsoft.com/office/drawing/2014/main" id="{DA09572E-FFC8-4942-8D5F-59FE27D25F33}"/>
              </a:ext>
            </a:extLst>
          </p:cNvPr>
          <p:cNvSpPr>
            <a:spLocks noGrp="1"/>
          </p:cNvSpPr>
          <p:nvPr>
            <p:ph idx="1"/>
          </p:nvPr>
        </p:nvSpPr>
        <p:spPr/>
        <p:txBody>
          <a:bodyPr/>
          <a:lstStyle/>
          <a:p>
            <a:r>
              <a:rPr lang="en-US" altLang="zh-CN" sz="3200" b="1" dirty="0"/>
              <a:t>Rule 2: </a:t>
            </a:r>
            <a:r>
              <a:rPr lang="zh-CN" altLang="en-US" sz="3200" b="1" dirty="0"/>
              <a:t>烧尽</a:t>
            </a:r>
            <a:endParaRPr lang="en-US" altLang="zh-CN" sz="3200" b="1" dirty="0"/>
          </a:p>
          <a:p>
            <a:r>
              <a:rPr lang="zh-CN" altLang="en-US" dirty="0"/>
              <a:t>状态为” 火” 的元胞，其状态在下一时刻将变成“空”，用以模拟着火的树经过一定时间后被烧完。</a:t>
            </a:r>
          </a:p>
        </p:txBody>
      </p:sp>
      <p:pic>
        <p:nvPicPr>
          <p:cNvPr id="4" name="图片 4">
            <a:extLst>
              <a:ext uri="{FF2B5EF4-FFF2-40B4-BE49-F238E27FC236}">
                <a16:creationId xmlns:a16="http://schemas.microsoft.com/office/drawing/2014/main" id="{53F3815D-CF6C-C64C-8342-165647D705F1}"/>
              </a:ext>
            </a:extLst>
          </p:cNvPr>
          <p:cNvPicPr>
            <a:picLocks noChangeAspect="1"/>
          </p:cNvPicPr>
          <p:nvPr/>
        </p:nvPicPr>
        <p:blipFill rotWithShape="1">
          <a:blip r:embed="rId2">
            <a:extLst>
              <a:ext uri="{28A0092B-C50C-407E-A947-70E740481C1C}">
                <a14:useLocalDpi xmlns:a14="http://schemas.microsoft.com/office/drawing/2010/main" val="0"/>
              </a:ext>
            </a:extLst>
          </a:blip>
          <a:srcRect l="17847" t="29779" r="24663" b="44065"/>
          <a:stretch/>
        </p:blipFill>
        <p:spPr>
          <a:xfrm>
            <a:off x="2590143" y="3429000"/>
            <a:ext cx="7011713" cy="2228725"/>
          </a:xfrm>
          <a:prstGeom prst="rect">
            <a:avLst/>
          </a:prstGeom>
        </p:spPr>
      </p:pic>
    </p:spTree>
    <p:extLst>
      <p:ext uri="{BB962C8B-B14F-4D97-AF65-F5344CB8AC3E}">
        <p14:creationId xmlns:p14="http://schemas.microsoft.com/office/powerpoint/2010/main" val="1839264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D36D82-A27F-424C-A883-DF463A1E6170}"/>
              </a:ext>
            </a:extLst>
          </p:cNvPr>
          <p:cNvSpPr>
            <a:spLocks noGrp="1"/>
          </p:cNvSpPr>
          <p:nvPr>
            <p:ph type="title"/>
          </p:nvPr>
        </p:nvSpPr>
        <p:spPr/>
        <p:txBody>
          <a:bodyPr/>
          <a:lstStyle/>
          <a:p>
            <a:r>
              <a:rPr lang="en-US" altLang="zh-CN" b="1" dirty="0"/>
              <a:t>Rules of Update</a:t>
            </a:r>
            <a:endParaRPr lang="zh-CN" altLang="en-US" b="1" dirty="0"/>
          </a:p>
        </p:txBody>
      </p:sp>
      <p:sp>
        <p:nvSpPr>
          <p:cNvPr id="3" name="内容占位符 2">
            <a:extLst>
              <a:ext uri="{FF2B5EF4-FFF2-40B4-BE49-F238E27FC236}">
                <a16:creationId xmlns:a16="http://schemas.microsoft.com/office/drawing/2014/main" id="{71FDEFFF-9FB0-3340-A390-A69F5F016F51}"/>
              </a:ext>
            </a:extLst>
          </p:cNvPr>
          <p:cNvSpPr>
            <a:spLocks noGrp="1"/>
          </p:cNvSpPr>
          <p:nvPr>
            <p:ph idx="1"/>
          </p:nvPr>
        </p:nvSpPr>
        <p:spPr/>
        <p:txBody>
          <a:bodyPr/>
          <a:lstStyle/>
          <a:p>
            <a:r>
              <a:rPr lang="en-US" altLang="zh-CN" sz="3200" b="1" dirty="0"/>
              <a:t>Rule 3: </a:t>
            </a:r>
            <a:r>
              <a:rPr lang="zh-CN" altLang="en-US" sz="3200" b="1" dirty="0"/>
              <a:t>新生</a:t>
            </a:r>
            <a:endParaRPr lang="en-US" altLang="zh-CN" sz="3200" b="1" dirty="0"/>
          </a:p>
          <a:p>
            <a:r>
              <a:rPr lang="zh-CN" altLang="en-US" dirty="0"/>
              <a:t>状态为“空”的元胞</a:t>
            </a:r>
            <a:r>
              <a:rPr lang="en-US" altLang="zh-CN" dirty="0"/>
              <a:t>, </a:t>
            </a:r>
            <a:r>
              <a:rPr lang="zh-CN" altLang="en-US" dirty="0"/>
              <a:t>在下一时刻以一个低概率</a:t>
            </a:r>
            <a:r>
              <a:rPr lang="en-US" altLang="zh-CN" dirty="0"/>
              <a:t>p</a:t>
            </a:r>
            <a:r>
              <a:rPr lang="zh-CN" altLang="en-US" dirty="0"/>
              <a:t>变为” 树”，用以模拟新树的长出。</a:t>
            </a:r>
          </a:p>
        </p:txBody>
      </p:sp>
      <p:pic>
        <p:nvPicPr>
          <p:cNvPr id="4" name="图片 4">
            <a:extLst>
              <a:ext uri="{FF2B5EF4-FFF2-40B4-BE49-F238E27FC236}">
                <a16:creationId xmlns:a16="http://schemas.microsoft.com/office/drawing/2014/main" id="{AA174904-60E8-884B-9DB2-3FB877EF3DCA}"/>
              </a:ext>
            </a:extLst>
          </p:cNvPr>
          <p:cNvPicPr>
            <a:picLocks noChangeAspect="1"/>
          </p:cNvPicPr>
          <p:nvPr/>
        </p:nvPicPr>
        <p:blipFill rotWithShape="1">
          <a:blip r:embed="rId2">
            <a:extLst>
              <a:ext uri="{28A0092B-C50C-407E-A947-70E740481C1C}">
                <a14:useLocalDpi xmlns:a14="http://schemas.microsoft.com/office/drawing/2010/main" val="0"/>
              </a:ext>
            </a:extLst>
          </a:blip>
          <a:srcRect l="18258" t="63989" r="25485" b="11325"/>
          <a:stretch/>
        </p:blipFill>
        <p:spPr>
          <a:xfrm>
            <a:off x="2580812" y="3429000"/>
            <a:ext cx="7030375" cy="2155296"/>
          </a:xfrm>
          <a:prstGeom prst="rect">
            <a:avLst/>
          </a:prstGeom>
        </p:spPr>
      </p:pic>
    </p:spTree>
    <p:extLst>
      <p:ext uri="{BB962C8B-B14F-4D97-AF65-F5344CB8AC3E}">
        <p14:creationId xmlns:p14="http://schemas.microsoft.com/office/powerpoint/2010/main" val="205799319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1394</Words>
  <Application>Microsoft Macintosh PowerPoint</Application>
  <PresentationFormat>宽屏</PresentationFormat>
  <Paragraphs>108</Paragraphs>
  <Slides>25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等线 Light</vt:lpstr>
      <vt:lpstr>Arial</vt:lpstr>
      <vt:lpstr>Calibri</vt:lpstr>
      <vt:lpstr>Cambria Math</vt:lpstr>
      <vt:lpstr>Times New Roman</vt:lpstr>
      <vt:lpstr>Office 主题​​</vt:lpstr>
      <vt:lpstr>澳洲山火预测分析</vt:lpstr>
      <vt:lpstr>Content</vt:lpstr>
      <vt:lpstr>Background</vt:lpstr>
      <vt:lpstr>PowerPoint 演示文稿</vt:lpstr>
      <vt:lpstr>Basic Model —— cellular automata</vt:lpstr>
      <vt:lpstr>Classical Model</vt:lpstr>
      <vt:lpstr>Rules of Update</vt:lpstr>
      <vt:lpstr>Rules of Update</vt:lpstr>
      <vt:lpstr>Rules of Update</vt:lpstr>
      <vt:lpstr>The Visualization of Classical Model</vt:lpstr>
      <vt:lpstr>Defect</vt:lpstr>
      <vt:lpstr>Improvement of the Model</vt:lpstr>
      <vt:lpstr>Improvement of the Model</vt:lpstr>
      <vt:lpstr>Improvement of the Model</vt:lpstr>
      <vt:lpstr>Compare</vt:lpstr>
      <vt:lpstr>Application of the Model</vt:lpstr>
      <vt:lpstr>NDVI Data</vt:lpstr>
      <vt:lpstr>Data Introduction</vt:lpstr>
      <vt:lpstr>Model Initialization</vt:lpstr>
      <vt:lpstr>PowerPoint 演示文稿</vt:lpstr>
      <vt:lpstr>Simulation</vt:lpstr>
      <vt:lpstr>Simulation</vt:lpstr>
      <vt:lpstr>Visualization</vt:lpstr>
      <vt:lpstr>Interesting Factor</vt:lpstr>
      <vt:lpstr>Interesting Factor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澳洲山火预测分析</dc:title>
  <dc:creator>MSoffice</dc:creator>
  <cp:lastModifiedBy>MSoffice</cp:lastModifiedBy>
  <cp:revision>12</cp:revision>
  <dcterms:created xsi:type="dcterms:W3CDTF">2021-06-08T05:48:24Z</dcterms:created>
  <dcterms:modified xsi:type="dcterms:W3CDTF">2021-06-10T00:39:43Z</dcterms:modified>
</cp:coreProperties>
</file>